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8" r:id="rId4"/>
    <p:sldId id="281" r:id="rId5"/>
    <p:sldId id="282" r:id="rId6"/>
    <p:sldId id="284" r:id="rId7"/>
    <p:sldId id="285" r:id="rId8"/>
    <p:sldId id="286" r:id="rId9"/>
    <p:sldId id="287" r:id="rId10"/>
    <p:sldId id="288" r:id="rId11"/>
    <p:sldId id="289" r:id="rId12"/>
    <p:sldId id="290" r:id="rId13"/>
    <p:sldId id="291" r:id="rId14"/>
    <p:sldId id="283" r:id="rId15"/>
    <p:sldId id="292" r:id="rId16"/>
    <p:sldId id="301" r:id="rId17"/>
    <p:sldId id="302" r:id="rId18"/>
    <p:sldId id="293" r:id="rId19"/>
    <p:sldId id="294" r:id="rId20"/>
    <p:sldId id="295" r:id="rId21"/>
    <p:sldId id="296" r:id="rId22"/>
    <p:sldId id="297" r:id="rId23"/>
    <p:sldId id="298" r:id="rId24"/>
    <p:sldId id="280"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291"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CCDD-4942-4AFC-87FB-83ADBF4D5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871BEF-0AB0-4C68-A36E-F97813C50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1F0F5-C9BC-4A29-854F-6B222D128710}"/>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5" name="Footer Placeholder 4">
            <a:extLst>
              <a:ext uri="{FF2B5EF4-FFF2-40B4-BE49-F238E27FC236}">
                <a16:creationId xmlns:a16="http://schemas.microsoft.com/office/drawing/2014/main" id="{CFAD6EA4-6289-4D94-BDBC-E1C5A7DA2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8D3E3-B796-4C44-9F57-0D8E44658FE4}"/>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177828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C210-142A-4ABF-AF52-6B633D283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497BA1-FA67-475D-9C6C-AB10026C33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66FB5-FAFA-4D8D-8712-9A8796225E10}"/>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5" name="Footer Placeholder 4">
            <a:extLst>
              <a:ext uri="{FF2B5EF4-FFF2-40B4-BE49-F238E27FC236}">
                <a16:creationId xmlns:a16="http://schemas.microsoft.com/office/drawing/2014/main" id="{784EE937-7EFB-4BA1-9045-A6A0A9F74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4049F-D662-4FB3-8DCC-3D0F3AA4F0AA}"/>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86482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774E7C-7325-4862-92A2-8EA44E829D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AEA06-7562-42AB-A60A-588FBEC777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02F0-939E-41AD-A6B1-633616360574}"/>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5" name="Footer Placeholder 4">
            <a:extLst>
              <a:ext uri="{FF2B5EF4-FFF2-40B4-BE49-F238E27FC236}">
                <a16:creationId xmlns:a16="http://schemas.microsoft.com/office/drawing/2014/main" id="{904F8EE7-80B0-468A-BD1E-466A80763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8B590-E8AE-4B62-871B-402B4D531799}"/>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211239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3927-9604-4B06-9736-12F7B1A83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024C4-A6FC-49F3-BE67-A6BAF62DB8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F3F44-B552-4770-803E-573C0AAAB92C}"/>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5" name="Footer Placeholder 4">
            <a:extLst>
              <a:ext uri="{FF2B5EF4-FFF2-40B4-BE49-F238E27FC236}">
                <a16:creationId xmlns:a16="http://schemas.microsoft.com/office/drawing/2014/main" id="{62CE738D-D76D-4D53-9199-B530074BD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5875D-F9C7-4284-8C05-4FEEF506A1CF}"/>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96526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B25A-20ED-4B34-8717-C6A96BA99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30978-D99A-4C8D-891E-9A1EDE363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EB1C41-8CFE-4DCF-8F12-9B84CDC9386F}"/>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5" name="Footer Placeholder 4">
            <a:extLst>
              <a:ext uri="{FF2B5EF4-FFF2-40B4-BE49-F238E27FC236}">
                <a16:creationId xmlns:a16="http://schemas.microsoft.com/office/drawing/2014/main" id="{76786F74-1641-45E6-8705-D89CDE37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B7572-AAAA-49C9-B238-1C2EDF7E969D}"/>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31720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02EA-8C67-44BB-AED5-72FB24240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89299-EACC-40D6-BC2F-637E7925BD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D0E62-3C57-4048-9480-F72E007BF8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09742F-0442-49C1-ABDE-CD6EDADB2475}"/>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6" name="Footer Placeholder 5">
            <a:extLst>
              <a:ext uri="{FF2B5EF4-FFF2-40B4-BE49-F238E27FC236}">
                <a16:creationId xmlns:a16="http://schemas.microsoft.com/office/drawing/2014/main" id="{579A6FA3-9F6A-49BA-A10D-71D3AC9EB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2C4F5-A625-4133-85D4-E8624D202095}"/>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82791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EAD1-5F60-45C7-B372-1637E21A8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282101-4BE6-4C6F-89F6-A78DF99B2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8B9D2E-CBE7-43F2-8BBC-C2247DD531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C8DBB-860A-4003-B3C9-6B8B26036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538672-07AA-4E59-BE11-FBA3921093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27E9C-7DAD-4C5F-8D12-6E1E4EF57F57}"/>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8" name="Footer Placeholder 7">
            <a:extLst>
              <a:ext uri="{FF2B5EF4-FFF2-40B4-BE49-F238E27FC236}">
                <a16:creationId xmlns:a16="http://schemas.microsoft.com/office/drawing/2014/main" id="{F11596A2-F2D9-474B-8D04-29594E6EF3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E5110-FA65-430D-84C4-47B6D74AB839}"/>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41296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7C7877-17E6-457C-B4D2-90C6F25F439A}"/>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4" name="Footer Placeholder 3">
            <a:extLst>
              <a:ext uri="{FF2B5EF4-FFF2-40B4-BE49-F238E27FC236}">
                <a16:creationId xmlns:a16="http://schemas.microsoft.com/office/drawing/2014/main" id="{5CF9F320-8832-4647-91DF-FEEEB51A0D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26655E-F84D-408B-97FD-AE1AAC3DC369}"/>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12920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F0D69-015A-497D-A140-E6765392946C}"/>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3" name="Footer Placeholder 2">
            <a:extLst>
              <a:ext uri="{FF2B5EF4-FFF2-40B4-BE49-F238E27FC236}">
                <a16:creationId xmlns:a16="http://schemas.microsoft.com/office/drawing/2014/main" id="{21084AB0-5832-4E73-8085-13DA2A24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10E71-B2F0-4852-9B5D-9C44D8B8370B}"/>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119246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8E31-4E5D-40F0-9690-2A70926E1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7FCF7C-CE83-46B6-9FD2-8DD3EE2B1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F29EC5-F967-46D1-9015-3A18BC0AD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30B4B5-F848-43CC-A98C-9A85B403002C}"/>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6" name="Footer Placeholder 5">
            <a:extLst>
              <a:ext uri="{FF2B5EF4-FFF2-40B4-BE49-F238E27FC236}">
                <a16:creationId xmlns:a16="http://schemas.microsoft.com/office/drawing/2014/main" id="{B9282501-44DD-44DB-9D85-710430752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9FD6B-FF8B-403F-88AA-0E1BE9FE59BF}"/>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388461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61B2-09EA-43ED-B899-E7C3F8815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787CE-6AAE-4F75-A27F-C8FE6F4F3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A53A6-D37D-4869-A84F-F8462E38E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B80D93-D8A6-4FC8-B7DB-39B88950B4EF}"/>
              </a:ext>
            </a:extLst>
          </p:cNvPr>
          <p:cNvSpPr>
            <a:spLocks noGrp="1"/>
          </p:cNvSpPr>
          <p:nvPr>
            <p:ph type="dt" sz="half" idx="10"/>
          </p:nvPr>
        </p:nvSpPr>
        <p:spPr/>
        <p:txBody>
          <a:bodyPr/>
          <a:lstStyle/>
          <a:p>
            <a:fld id="{0F982E44-1F12-460A-9DD2-B3C1B364EE37}" type="datetimeFigureOut">
              <a:rPr lang="en-US" smtClean="0"/>
              <a:t>7/30/2018</a:t>
            </a:fld>
            <a:endParaRPr lang="en-US"/>
          </a:p>
        </p:txBody>
      </p:sp>
      <p:sp>
        <p:nvSpPr>
          <p:cNvPr id="6" name="Footer Placeholder 5">
            <a:extLst>
              <a:ext uri="{FF2B5EF4-FFF2-40B4-BE49-F238E27FC236}">
                <a16:creationId xmlns:a16="http://schemas.microsoft.com/office/drawing/2014/main" id="{DBC8EA02-B1B7-486E-8953-78318E8C0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89895-3F21-4CFD-B706-FFBC76EEFCB6}"/>
              </a:ext>
            </a:extLst>
          </p:cNvPr>
          <p:cNvSpPr>
            <a:spLocks noGrp="1"/>
          </p:cNvSpPr>
          <p:nvPr>
            <p:ph type="sldNum" sz="quarter" idx="12"/>
          </p:nvPr>
        </p:nvSpPr>
        <p:spPr/>
        <p:txBody>
          <a:bodyPr/>
          <a:lstStyle/>
          <a:p>
            <a:fld id="{833E1A6C-C49F-4883-848B-907EC9C7FE33}" type="slidenum">
              <a:rPr lang="en-US" smtClean="0"/>
              <a:t>‹#›</a:t>
            </a:fld>
            <a:endParaRPr lang="en-US"/>
          </a:p>
        </p:txBody>
      </p:sp>
    </p:spTree>
    <p:extLst>
      <p:ext uri="{BB962C8B-B14F-4D97-AF65-F5344CB8AC3E}">
        <p14:creationId xmlns:p14="http://schemas.microsoft.com/office/powerpoint/2010/main" val="48746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1A3F-FA6B-4289-8484-E15A2B965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26735-09E8-46BE-A64A-336CD51FF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8C9B9-FBEA-454F-AC2F-3B48DBEF2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82E44-1F12-460A-9DD2-B3C1B364EE37}" type="datetimeFigureOut">
              <a:rPr lang="en-US" smtClean="0"/>
              <a:t>7/30/2018</a:t>
            </a:fld>
            <a:endParaRPr lang="en-US"/>
          </a:p>
        </p:txBody>
      </p:sp>
      <p:sp>
        <p:nvSpPr>
          <p:cNvPr id="5" name="Footer Placeholder 4">
            <a:extLst>
              <a:ext uri="{FF2B5EF4-FFF2-40B4-BE49-F238E27FC236}">
                <a16:creationId xmlns:a16="http://schemas.microsoft.com/office/drawing/2014/main" id="{63F4F2C8-62C0-4BA3-A88A-E96E7D096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B5DBF-BE00-4745-A8C9-B6283129B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E1A6C-C49F-4883-848B-907EC9C7FE33}" type="slidenum">
              <a:rPr lang="en-US" smtClean="0"/>
              <a:t>‹#›</a:t>
            </a:fld>
            <a:endParaRPr lang="en-US"/>
          </a:p>
        </p:txBody>
      </p:sp>
    </p:spTree>
    <p:extLst>
      <p:ext uri="{BB962C8B-B14F-4D97-AF65-F5344CB8AC3E}">
        <p14:creationId xmlns:p14="http://schemas.microsoft.com/office/powerpoint/2010/main" val="101423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cid:9DE53B7C-AE67-4952-A79E-7865FEC4E30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jimlinybarrondo@yahoo.com" TargetMode="External"/><Relationship Id="rId7" Type="http://schemas.openxmlformats.org/officeDocument/2006/relationships/hyperlink" Target="mailto:rkessel_consulting@hotmail.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theodorehull@msn.com" TargetMode="External"/><Relationship Id="rId5" Type="http://schemas.openxmlformats.org/officeDocument/2006/relationships/hyperlink" Target="mailto:rmcleod4616@msn.com" TargetMode="External"/><Relationship Id="rId4" Type="http://schemas.openxmlformats.org/officeDocument/2006/relationships/hyperlink" Target="mailto:maclouse@q.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1469985"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2552700" y="2790901"/>
            <a:ext cx="7086600" cy="707886"/>
          </a:xfrm>
          <a:prstGeom prst="rect">
            <a:avLst/>
          </a:prstGeom>
          <a:noFill/>
        </p:spPr>
        <p:txBody>
          <a:bodyPr wrap="square" rtlCol="0">
            <a:spAutoFit/>
          </a:bodyPr>
          <a:lstStyle/>
          <a:p>
            <a:pPr algn="ctr"/>
            <a:r>
              <a:rPr lang="en-US" sz="4000" b="1" dirty="0"/>
              <a:t>Welcome!</a:t>
            </a:r>
          </a:p>
        </p:txBody>
      </p:sp>
      <p:sp>
        <p:nvSpPr>
          <p:cNvPr id="11" name="Rectangle 10">
            <a:extLst>
              <a:ext uri="{FF2B5EF4-FFF2-40B4-BE49-F238E27FC236}">
                <a16:creationId xmlns:a16="http://schemas.microsoft.com/office/drawing/2014/main" id="{710BF753-A9E0-4962-A2DD-443C9DB127BC}"/>
              </a:ext>
            </a:extLst>
          </p:cNvPr>
          <p:cNvSpPr/>
          <p:nvPr/>
        </p:nvSpPr>
        <p:spPr>
          <a:xfrm>
            <a:off x="2134564" y="591499"/>
            <a:ext cx="9371636" cy="677108"/>
          </a:xfrm>
          <a:prstGeom prst="rect">
            <a:avLst/>
          </a:prstGeom>
        </p:spPr>
        <p:txBody>
          <a:bodyPr wrap="square">
            <a:spAutoFit/>
          </a:bodyPr>
          <a:lstStyle/>
          <a:p>
            <a:r>
              <a:rPr lang="en-US" sz="2000" dirty="0"/>
              <a:t>9:00 A.M., Saturday, August 4</a:t>
            </a:r>
            <a:r>
              <a:rPr lang="en-US" sz="2000" baseline="30000" dirty="0"/>
              <a:t>th</a:t>
            </a:r>
            <a:r>
              <a:rPr lang="en-US" sz="2000" dirty="0"/>
              <a:t>, 2018                      Tri Lakes Fire Station Training Room</a:t>
            </a:r>
          </a:p>
          <a:p>
            <a:endParaRPr lang="en-US" dirty="0"/>
          </a:p>
        </p:txBody>
      </p:sp>
    </p:spTree>
    <p:extLst>
      <p:ext uri="{BB962C8B-B14F-4D97-AF65-F5344CB8AC3E}">
        <p14:creationId xmlns:p14="http://schemas.microsoft.com/office/powerpoint/2010/main" val="295462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Accomplishments, Initiatives and Course Corrections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256989" y="1396033"/>
            <a:ext cx="11935011" cy="5509200"/>
          </a:xfrm>
          <a:prstGeom prst="rect">
            <a:avLst/>
          </a:prstGeom>
          <a:noFill/>
        </p:spPr>
        <p:txBody>
          <a:bodyPr wrap="square" rtlCol="0">
            <a:spAutoFit/>
          </a:bodyPr>
          <a:lstStyle/>
          <a:p>
            <a:r>
              <a:rPr lang="en-US" sz="2200" b="1" dirty="0"/>
              <a:t>Accomplishments and New Initiatives.  </a:t>
            </a:r>
            <a:endParaRPr lang="en-US" sz="2200" dirty="0"/>
          </a:p>
          <a:p>
            <a:pPr marL="285750" lvl="0" indent="-285750">
              <a:buFont typeface="Arial" panose="020B0604020202020204" pitchFamily="34" charset="0"/>
              <a:buChar char="•"/>
            </a:pPr>
            <a:r>
              <a:rPr lang="en-US" sz="2200" dirty="0"/>
              <a:t>Maintained our promise of transparency by posting all meeting dates, locations and minutes on the Association website.  </a:t>
            </a:r>
          </a:p>
          <a:p>
            <a:pPr marL="285750" lvl="0" indent="-285750">
              <a:buFont typeface="Arial" panose="020B0604020202020204" pitchFamily="34" charset="0"/>
              <a:buChar char="•"/>
            </a:pPr>
            <a:r>
              <a:rPr lang="en-US" sz="2200" dirty="0"/>
              <a:t>Paid the $52,000 loan down by $20,000 and positively renegotiated the terms of the loan</a:t>
            </a:r>
          </a:p>
          <a:p>
            <a:pPr marL="285750" lvl="0" indent="-285750">
              <a:buFont typeface="Arial" panose="020B0604020202020204" pitchFamily="34" charset="0"/>
              <a:buChar char="•"/>
            </a:pPr>
            <a:r>
              <a:rPr lang="en-US" sz="2200" dirty="0"/>
              <a:t>Contracted with a tax professional to conduct a third-party review of past finances</a:t>
            </a:r>
          </a:p>
          <a:p>
            <a:pPr marL="285750" lvl="0" indent="-285750">
              <a:buFont typeface="Arial" panose="020B0604020202020204" pitchFamily="34" charset="0"/>
              <a:buChar char="•"/>
            </a:pPr>
            <a:r>
              <a:rPr lang="en-US" sz="2200" dirty="0"/>
              <a:t>Initiated legal action against the owners most delinquent in paying association dues while formally adopting a standard of one-year grace period for members that are having temporary financial difficulty</a:t>
            </a:r>
          </a:p>
          <a:p>
            <a:pPr marL="285750" lvl="0" indent="-285750">
              <a:buFont typeface="Arial" panose="020B0604020202020204" pitchFamily="34" charset="0"/>
              <a:buChar char="•"/>
            </a:pPr>
            <a:r>
              <a:rPr lang="en-US" sz="2200" dirty="0"/>
              <a:t>Undertaken a process to remove the current street lights and replace with solar lighting, saving $350 per month</a:t>
            </a:r>
          </a:p>
          <a:p>
            <a:pPr marL="285750" lvl="0" indent="-285750">
              <a:buFont typeface="Arial" panose="020B0604020202020204" pitchFamily="34" charset="0"/>
              <a:buChar char="•"/>
            </a:pPr>
            <a:r>
              <a:rPr lang="en-US" sz="2200" dirty="0"/>
              <a:t>Developed a “Weed Removal Notice” to be provided to owners that have not mitigated noxious weeds </a:t>
            </a:r>
          </a:p>
          <a:p>
            <a:pPr marL="285750" lvl="0" indent="-285750">
              <a:buFont typeface="Arial" panose="020B0604020202020204" pitchFamily="34" charset="0"/>
              <a:buChar char="•"/>
            </a:pPr>
            <a:r>
              <a:rPr lang="en-US" sz="2200" dirty="0"/>
              <a:t>Started work with the USPS to install refurbished parcel boxes at no cost to the association  </a:t>
            </a:r>
          </a:p>
          <a:p>
            <a:pPr marL="285750" lvl="0" indent="-285750">
              <a:buFont typeface="Arial" panose="020B0604020202020204" pitchFamily="34" charset="0"/>
              <a:buChar char="•"/>
            </a:pPr>
            <a:r>
              <a:rPr lang="en-US" sz="2200" dirty="0"/>
              <a:t>Applied for and qualified for a USDA Conservation Program Grant for the conservation easement to mitigate fire hazards, improve aesthetics, reduce noxious weeds, reseed native grasses and improve wildlife habitat in the 37-acre easement</a:t>
            </a:r>
          </a:p>
        </p:txBody>
      </p:sp>
    </p:spTree>
    <p:extLst>
      <p:ext uri="{BB962C8B-B14F-4D97-AF65-F5344CB8AC3E}">
        <p14:creationId xmlns:p14="http://schemas.microsoft.com/office/powerpoint/2010/main" val="91238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Accomplishments, Initiatives and Course Corrections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61365" y="1399135"/>
            <a:ext cx="12030635" cy="4708981"/>
          </a:xfrm>
          <a:prstGeom prst="rect">
            <a:avLst/>
          </a:prstGeom>
          <a:noFill/>
        </p:spPr>
        <p:txBody>
          <a:bodyPr wrap="square" rtlCol="0">
            <a:spAutoFit/>
          </a:bodyPr>
          <a:lstStyle/>
          <a:p>
            <a:r>
              <a:rPr lang="en-US" sz="2000" b="1" dirty="0"/>
              <a:t>Accomplishments and New Initiatives (continued)</a:t>
            </a:r>
            <a:endParaRPr lang="en-US" sz="2000" dirty="0"/>
          </a:p>
          <a:p>
            <a:pPr marL="285750" lvl="0" indent="-285750">
              <a:buFont typeface="Arial" panose="020B0604020202020204" pitchFamily="34" charset="0"/>
              <a:buChar char="•"/>
            </a:pPr>
            <a:r>
              <a:rPr lang="en-US" sz="2000" dirty="0"/>
              <a:t>Affordably sealed all street cracks throughout the Association</a:t>
            </a:r>
          </a:p>
          <a:p>
            <a:pPr marL="285750" lvl="0" indent="-285750">
              <a:buFont typeface="Arial" panose="020B0604020202020204" pitchFamily="34" charset="0"/>
              <a:buChar char="•"/>
            </a:pPr>
            <a:r>
              <a:rPr lang="en-US" sz="2000" dirty="0"/>
              <a:t>Successfully secured repairs in several areas of the neighborhood where asphalt repairs were failing</a:t>
            </a:r>
          </a:p>
          <a:p>
            <a:pPr marL="285750" lvl="0" indent="-285750">
              <a:buFont typeface="Arial" panose="020B0604020202020204" pitchFamily="34" charset="0"/>
              <a:buChar char="•"/>
            </a:pPr>
            <a:r>
              <a:rPr lang="en-US" sz="2000" dirty="0"/>
              <a:t>Established and formalized snow removal standards that balance cost with safety and owner convenience </a:t>
            </a:r>
          </a:p>
          <a:p>
            <a:pPr marL="285750" lvl="0" indent="-285750">
              <a:buFont typeface="Arial" panose="020B0604020202020204" pitchFamily="34" charset="0"/>
              <a:buChar char="•"/>
            </a:pPr>
            <a:r>
              <a:rPr lang="en-US" sz="2000" dirty="0"/>
              <a:t>Made excellent progress with organization of and timely posting of information to the Association website </a:t>
            </a:r>
          </a:p>
          <a:p>
            <a:pPr marL="285750" lvl="0" indent="-285750">
              <a:buFont typeface="Arial" panose="020B0604020202020204" pitchFamily="34" charset="0"/>
              <a:buChar char="•"/>
            </a:pPr>
            <a:r>
              <a:rPr lang="en-US" sz="2000" dirty="0"/>
              <a:t>Removed a number of “improvements” at the entrances to the subdivision that were illegally encroaching on private property.  </a:t>
            </a:r>
          </a:p>
          <a:p>
            <a:pPr marL="285750" lvl="0" indent="-285750">
              <a:buFont typeface="Arial" panose="020B0604020202020204" pitchFamily="34" charset="0"/>
              <a:buChar char="•"/>
            </a:pPr>
            <a:r>
              <a:rPr lang="en-US" sz="2000" dirty="0"/>
              <a:t>Made excellent strides in establishing and maintaining accountability of supplies, equipment and property purchased by the CFCOA  </a:t>
            </a:r>
          </a:p>
          <a:p>
            <a:r>
              <a:rPr lang="en-US" sz="2000" b="1" dirty="0"/>
              <a:t>Course Corrections</a:t>
            </a:r>
            <a:endParaRPr lang="en-US" sz="2000" dirty="0"/>
          </a:p>
          <a:p>
            <a:pPr marL="285750" lvl="0" indent="-285750">
              <a:buFont typeface="Arial" panose="020B0604020202020204" pitchFamily="34" charset="0"/>
              <a:buChar char="•"/>
            </a:pPr>
            <a:r>
              <a:rPr lang="en-US" sz="2000" dirty="0"/>
              <a:t>Ended the volunteer work initiative which created significant Association liability</a:t>
            </a:r>
          </a:p>
          <a:p>
            <a:pPr marL="285750" lvl="0" indent="-285750">
              <a:buFont typeface="Arial" panose="020B0604020202020204" pitchFamily="34" charset="0"/>
              <a:buChar char="•"/>
            </a:pPr>
            <a:r>
              <a:rPr lang="en-US" sz="2000" dirty="0"/>
              <a:t>Initiated corrective action to move the maintenance shed from the conservation easement in contravention to the Association CC&amp;R’s</a:t>
            </a:r>
          </a:p>
          <a:p>
            <a:pPr marL="285750" lvl="0" indent="-285750">
              <a:buFont typeface="Arial" panose="020B0604020202020204" pitchFamily="34" charset="0"/>
              <a:buChar char="•"/>
            </a:pPr>
            <a:r>
              <a:rPr lang="en-US" sz="2000" dirty="0"/>
              <a:t>Undertook action to clarify or correct what appears to be improper disposal of the association weed sprayer</a:t>
            </a:r>
          </a:p>
          <a:p>
            <a:pPr marL="285750" lvl="0" indent="-285750">
              <a:buFont typeface="Arial" panose="020B0604020202020204" pitchFamily="34" charset="0"/>
              <a:buChar char="•"/>
            </a:pPr>
            <a:r>
              <a:rPr lang="en-US" sz="2000" dirty="0"/>
              <a:t>Worked hard to consolidate and organize seriously lacking association records </a:t>
            </a:r>
          </a:p>
        </p:txBody>
      </p:sp>
    </p:spTree>
    <p:extLst>
      <p:ext uri="{BB962C8B-B14F-4D97-AF65-F5344CB8AC3E}">
        <p14:creationId xmlns:p14="http://schemas.microsoft.com/office/powerpoint/2010/main" val="96063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Finance Records Review Results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1ECC1C-C387-4037-8C91-83975EBF7DE7}"/>
              </a:ext>
            </a:extLst>
          </p:cNvPr>
          <p:cNvSpPr txBox="1"/>
          <p:nvPr/>
        </p:nvSpPr>
        <p:spPr>
          <a:xfrm>
            <a:off x="826841" y="1315465"/>
            <a:ext cx="11002617" cy="5078313"/>
          </a:xfrm>
          <a:prstGeom prst="rect">
            <a:avLst/>
          </a:prstGeom>
          <a:noFill/>
        </p:spPr>
        <p:txBody>
          <a:bodyPr wrap="square" rtlCol="0">
            <a:spAutoFit/>
          </a:bodyPr>
          <a:lstStyle/>
          <a:p>
            <a:endParaRPr lang="en-US" dirty="0"/>
          </a:p>
          <a:p>
            <a:endParaRPr lang="en-US" sz="2400" dirty="0"/>
          </a:p>
          <a:p>
            <a:r>
              <a:rPr lang="en-US" sz="2400" dirty="0"/>
              <a:t>Review of 2013 home owner association records conducted by local tax professional </a:t>
            </a:r>
          </a:p>
          <a:p>
            <a:endParaRPr lang="en-US" dirty="0"/>
          </a:p>
          <a:p>
            <a:r>
              <a:rPr lang="en-US" sz="2400" dirty="0"/>
              <a:t>Findings:</a:t>
            </a:r>
          </a:p>
          <a:p>
            <a:endParaRPr lang="en-US" sz="2400" dirty="0"/>
          </a:p>
          <a:p>
            <a:pPr marL="342900" indent="-342900">
              <a:buFont typeface="Arial" panose="020B0604020202020204" pitchFamily="34" charset="0"/>
              <a:buChar char="•"/>
            </a:pPr>
            <a:r>
              <a:rPr lang="en-US" sz="2400" dirty="0"/>
              <a:t>No major issues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Minor issues: contractor being paid fixed sum and other services(resolved), only single signature on association checks(discussed).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No further actions being taken. Cost of formal audit not cost effective for association.</a:t>
            </a:r>
          </a:p>
          <a:p>
            <a:endParaRPr lang="en-US" sz="2400" dirty="0"/>
          </a:p>
        </p:txBody>
      </p:sp>
    </p:spTree>
    <p:extLst>
      <p:ext uri="{BB962C8B-B14F-4D97-AF65-F5344CB8AC3E}">
        <p14:creationId xmlns:p14="http://schemas.microsoft.com/office/powerpoint/2010/main" val="398158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 Income and Expense Report : Rory McLeod - Treasurer</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9276EC-A1DF-4E43-925E-218337A818CC}"/>
              </a:ext>
            </a:extLst>
          </p:cNvPr>
          <p:cNvSpPr/>
          <p:nvPr/>
        </p:nvSpPr>
        <p:spPr>
          <a:xfrm>
            <a:off x="2279374" y="1198581"/>
            <a:ext cx="6665843" cy="5909310"/>
          </a:xfrm>
          <a:prstGeom prst="rect">
            <a:avLst/>
          </a:prstGeom>
        </p:spPr>
        <p:txBody>
          <a:bodyPr wrap="square">
            <a:spAutoFit/>
          </a:bodyPr>
          <a:lstStyle/>
          <a:p>
            <a:r>
              <a:rPr lang="en-US" dirty="0"/>
              <a:t>					Jan - Dec 17</a:t>
            </a:r>
          </a:p>
          <a:p>
            <a:r>
              <a:rPr lang="en-US" sz="1200" dirty="0"/>
              <a:t>	</a:t>
            </a:r>
            <a:r>
              <a:rPr lang="en-US" sz="1200" b="1" dirty="0"/>
              <a:t>Income</a:t>
            </a:r>
            <a:r>
              <a:rPr lang="en-US" sz="1200" dirty="0"/>
              <a:t>				</a:t>
            </a:r>
          </a:p>
          <a:p>
            <a:r>
              <a:rPr lang="en-US" sz="1200" dirty="0"/>
              <a:t>		Architectural Review Fees		3,000.00				Dues - Other			63,300.00</a:t>
            </a:r>
          </a:p>
          <a:p>
            <a:r>
              <a:rPr lang="en-US" sz="1200" dirty="0"/>
              <a:t>	</a:t>
            </a:r>
          </a:p>
          <a:p>
            <a:r>
              <a:rPr lang="en-US" sz="1200" dirty="0"/>
              <a:t>	</a:t>
            </a:r>
            <a:r>
              <a:rPr lang="en-US" sz="1200" b="1" dirty="0"/>
              <a:t>Total Income</a:t>
            </a:r>
            <a:r>
              <a:rPr lang="en-US" sz="1200" dirty="0"/>
              <a:t>			</a:t>
            </a:r>
            <a:r>
              <a:rPr lang="en-US" sz="1200" b="1" dirty="0"/>
              <a:t>66,300.00	</a:t>
            </a:r>
          </a:p>
          <a:p>
            <a:r>
              <a:rPr lang="en-US" sz="1200" dirty="0"/>
              <a:t>	</a:t>
            </a:r>
          </a:p>
          <a:p>
            <a:r>
              <a:rPr lang="en-US" sz="1200" b="1" dirty="0"/>
              <a:t>	Expense</a:t>
            </a:r>
            <a:r>
              <a:rPr lang="en-US" sz="1200" dirty="0"/>
              <a:t>			</a:t>
            </a:r>
          </a:p>
          <a:p>
            <a:r>
              <a:rPr lang="en-US" sz="1200" dirty="0"/>
              <a:t>		Insurance			2,572.00</a:t>
            </a:r>
          </a:p>
          <a:p>
            <a:r>
              <a:rPr lang="en-US" sz="1200" dirty="0"/>
              <a:t>		Legal Fees			6,857.90</a:t>
            </a:r>
          </a:p>
          <a:p>
            <a:r>
              <a:rPr lang="en-US" sz="1200" dirty="0"/>
              <a:t>		ARC Expenses			2,133.05</a:t>
            </a:r>
          </a:p>
          <a:p>
            <a:r>
              <a:rPr lang="en-US" sz="1200" dirty="0"/>
              <a:t>		Weed Control			573.75</a:t>
            </a:r>
          </a:p>
          <a:p>
            <a:r>
              <a:rPr lang="en-US" sz="1200" dirty="0"/>
              <a:t>		Landscape Maintenance 		660.00</a:t>
            </a:r>
          </a:p>
          <a:p>
            <a:r>
              <a:rPr lang="en-US" sz="1200" dirty="0"/>
              <a:t>		6452 · Maintenance - General	2,013.94</a:t>
            </a:r>
          </a:p>
          <a:p>
            <a:r>
              <a:rPr lang="en-US" sz="1200" dirty="0"/>
              <a:t>		6453 · Maintenance and repairs - other	396.86</a:t>
            </a:r>
          </a:p>
          <a:p>
            <a:r>
              <a:rPr lang="en-US" sz="1200" dirty="0"/>
              <a:t>		Road repairs and maintenance	3,790.00</a:t>
            </a:r>
          </a:p>
          <a:p>
            <a:r>
              <a:rPr lang="en-US" sz="1200" dirty="0"/>
              <a:t>		Snow Removal			3,430.00</a:t>
            </a:r>
          </a:p>
          <a:p>
            <a:r>
              <a:rPr lang="en-US" sz="1200" dirty="0"/>
              <a:t>		Landscape refund		1,000.00</a:t>
            </a:r>
          </a:p>
          <a:p>
            <a:r>
              <a:rPr lang="en-US" sz="1200" dirty="0"/>
              <a:t>		Office Expense		475.93</a:t>
            </a:r>
          </a:p>
          <a:p>
            <a:r>
              <a:rPr lang="en-US" sz="1200" dirty="0"/>
              <a:t>		Donations			1,000.00</a:t>
            </a:r>
          </a:p>
          <a:p>
            <a:r>
              <a:rPr lang="en-US" sz="1200" dirty="0"/>
              <a:t>		Licenses			20.00</a:t>
            </a:r>
          </a:p>
          <a:p>
            <a:r>
              <a:rPr lang="en-US" sz="1200" dirty="0"/>
              <a:t>		Taxes-Property		243.28</a:t>
            </a:r>
          </a:p>
          <a:p>
            <a:r>
              <a:rPr lang="en-US" sz="1200" dirty="0"/>
              <a:t>		Loan principal reduction		39,552.40</a:t>
            </a:r>
          </a:p>
          <a:p>
            <a:r>
              <a:rPr lang="en-US" sz="1200" dirty="0"/>
              <a:t>		Loan Interest			2683.82</a:t>
            </a:r>
          </a:p>
          <a:p>
            <a:r>
              <a:rPr lang="en-US" sz="1200" dirty="0"/>
              <a:t>		Utilities – street lights and pump	4286.42</a:t>
            </a:r>
            <a:r>
              <a:rPr lang="en-US" sz="1200"/>
              <a:t>	</a:t>
            </a:r>
            <a:endParaRPr lang="en-US" sz="1200" dirty="0"/>
          </a:p>
          <a:p>
            <a:r>
              <a:rPr lang="en-US" sz="1200" dirty="0"/>
              <a:t>		Other </a:t>
            </a:r>
            <a:r>
              <a:rPr lang="en-US" sz="1200" dirty="0" err="1"/>
              <a:t>Misc</a:t>
            </a:r>
            <a:r>
              <a:rPr lang="en-US" sz="1200" dirty="0"/>
              <a:t> and receipts		913.16</a:t>
            </a:r>
          </a:p>
          <a:p>
            <a:r>
              <a:rPr lang="en-US" sz="1200" dirty="0"/>
              <a:t>	</a:t>
            </a:r>
          </a:p>
          <a:p>
            <a:r>
              <a:rPr lang="en-US" sz="1200" dirty="0"/>
              <a:t>	</a:t>
            </a:r>
            <a:r>
              <a:rPr lang="en-US" sz="1200" b="1" dirty="0"/>
              <a:t>Total Expense			72,791.54</a:t>
            </a:r>
          </a:p>
          <a:p>
            <a:r>
              <a:rPr lang="en-US" sz="1200" b="1" dirty="0"/>
              <a:t>	</a:t>
            </a:r>
          </a:p>
          <a:p>
            <a:endParaRPr lang="en-US" sz="1200" b="1" dirty="0"/>
          </a:p>
          <a:p>
            <a:r>
              <a:rPr lang="en-US" sz="1200" dirty="0"/>
              <a:t>		</a:t>
            </a:r>
          </a:p>
        </p:txBody>
      </p:sp>
    </p:spTree>
    <p:extLst>
      <p:ext uri="{BB962C8B-B14F-4D97-AF65-F5344CB8AC3E}">
        <p14:creationId xmlns:p14="http://schemas.microsoft.com/office/powerpoint/2010/main" val="102163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2017 Balance sheet</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1BD491-4143-4DAF-8653-8B113BC4A032}"/>
              </a:ext>
            </a:extLst>
          </p:cNvPr>
          <p:cNvSpPr/>
          <p:nvPr/>
        </p:nvSpPr>
        <p:spPr>
          <a:xfrm>
            <a:off x="2120584" y="1198581"/>
            <a:ext cx="8166652" cy="5755422"/>
          </a:xfrm>
          <a:prstGeom prst="rect">
            <a:avLst/>
          </a:prstGeom>
        </p:spPr>
        <p:txBody>
          <a:bodyPr wrap="square">
            <a:spAutoFit/>
          </a:bodyPr>
          <a:lstStyle/>
          <a:p>
            <a:r>
              <a:rPr lang="en-US" dirty="0"/>
              <a:t>					Dec 31, 17</a:t>
            </a:r>
          </a:p>
          <a:p>
            <a:r>
              <a:rPr lang="en-US" sz="1400" dirty="0"/>
              <a:t>ASSETS					</a:t>
            </a:r>
          </a:p>
          <a:p>
            <a:r>
              <a:rPr lang="en-US" sz="1400" dirty="0"/>
              <a:t>	Current Assets				</a:t>
            </a:r>
          </a:p>
          <a:p>
            <a:r>
              <a:rPr lang="en-US" sz="1400" dirty="0"/>
              <a:t>		Checking/Savings		21,025.22</a:t>
            </a:r>
          </a:p>
          <a:p>
            <a:r>
              <a:rPr lang="en-US" sz="1400" dirty="0"/>
              <a:t>		Accounts Receivable		6,812.21</a:t>
            </a:r>
          </a:p>
          <a:p>
            <a:r>
              <a:rPr lang="en-US" sz="1400" dirty="0"/>
              <a:t>		Prepaid expenses		440.00</a:t>
            </a:r>
          </a:p>
          <a:p>
            <a:r>
              <a:rPr lang="en-US" sz="1400" dirty="0"/>
              <a:t>		Undeposited Funds		2,100.00</a:t>
            </a:r>
          </a:p>
          <a:p>
            <a:r>
              <a:rPr lang="en-US" sz="1400" dirty="0"/>
              <a:t>	Total Current Assets			30,377.43</a:t>
            </a:r>
          </a:p>
          <a:p>
            <a:r>
              <a:rPr lang="en-US" sz="1400" dirty="0"/>
              <a:t>	Fixed Assets	1301 · Roads			346,644.20</a:t>
            </a:r>
          </a:p>
          <a:p>
            <a:r>
              <a:rPr lang="en-US" sz="1400" dirty="0"/>
              <a:t>			Mail Boxes		5,115.30</a:t>
            </a:r>
          </a:p>
          <a:p>
            <a:r>
              <a:rPr lang="en-US" sz="1400" dirty="0"/>
              <a:t>		Maintenance Equipment		4,092.68</a:t>
            </a:r>
          </a:p>
          <a:p>
            <a:r>
              <a:rPr lang="en-US" sz="1400" dirty="0"/>
              <a:t>		1600 · Accumulated Depreciation	145,895.00</a:t>
            </a:r>
          </a:p>
          <a:p>
            <a:r>
              <a:rPr lang="en-US" sz="1400" dirty="0"/>
              <a:t>	Total Fixed Assets			209,957.18</a:t>
            </a:r>
          </a:p>
          <a:p>
            <a:r>
              <a:rPr lang="en-US" sz="1400" b="1" dirty="0"/>
              <a:t>TOTAL ASSETS</a:t>
            </a:r>
            <a:r>
              <a:rPr lang="en-US" sz="1400" dirty="0"/>
              <a:t>					</a:t>
            </a:r>
            <a:r>
              <a:rPr lang="en-US" sz="1400" b="1" dirty="0"/>
              <a:t>240,334.61</a:t>
            </a:r>
          </a:p>
          <a:p>
            <a:r>
              <a:rPr lang="en-US" sz="1400" dirty="0"/>
              <a:t>LIABILITIES &amp; EQUITY					</a:t>
            </a:r>
          </a:p>
          <a:p>
            <a:r>
              <a:rPr lang="en-US" sz="1400" dirty="0"/>
              <a:t>	Liabilities				</a:t>
            </a:r>
          </a:p>
          <a:p>
            <a:r>
              <a:rPr lang="en-US" sz="1400" dirty="0"/>
              <a:t>			Landscape Deposits	6,000.00</a:t>
            </a:r>
          </a:p>
          <a:p>
            <a:r>
              <a:rPr lang="en-US" sz="1400" dirty="0"/>
              <a:t>			Construction loan	20,000.00</a:t>
            </a:r>
          </a:p>
          <a:p>
            <a:r>
              <a:rPr lang="en-US" sz="1400" dirty="0"/>
              <a:t>	Total Current Liabilities			26,000.00</a:t>
            </a:r>
          </a:p>
          <a:p>
            <a:r>
              <a:rPr lang="en-US" sz="1400" dirty="0"/>
              <a:t>		Long-term portion of construction loan	1,858.53</a:t>
            </a:r>
          </a:p>
          <a:p>
            <a:r>
              <a:rPr lang="en-US" sz="1400" dirty="0"/>
              <a:t>		Total Liabilities			27,858.53</a:t>
            </a:r>
          </a:p>
          <a:p>
            <a:r>
              <a:rPr lang="en-US" sz="1400" dirty="0"/>
              <a:t>	Equity				</a:t>
            </a:r>
          </a:p>
          <a:p>
            <a:r>
              <a:rPr lang="en-US" sz="1400" dirty="0"/>
              <a:t>		Retained Earnings		198,764.45</a:t>
            </a:r>
          </a:p>
          <a:p>
            <a:r>
              <a:rPr lang="en-US" sz="1400" dirty="0"/>
              <a:t>		Net Income			13,711.63</a:t>
            </a:r>
          </a:p>
          <a:p>
            <a:r>
              <a:rPr lang="en-US" sz="1400" dirty="0"/>
              <a:t>	Total Equity				212,476.08</a:t>
            </a:r>
          </a:p>
          <a:p>
            <a:r>
              <a:rPr lang="en-US" sz="1400" b="1" dirty="0"/>
              <a:t>TOTAL LIABILITIES &amp; EQUITY</a:t>
            </a:r>
            <a:r>
              <a:rPr lang="en-US" sz="1400" dirty="0"/>
              <a:t>				</a:t>
            </a:r>
            <a:r>
              <a:rPr lang="en-US" sz="1400" b="1" dirty="0"/>
              <a:t>240,334.61</a:t>
            </a:r>
          </a:p>
        </p:txBody>
      </p:sp>
    </p:spTree>
    <p:extLst>
      <p:ext uri="{BB962C8B-B14F-4D97-AF65-F5344CB8AC3E}">
        <p14:creationId xmlns:p14="http://schemas.microsoft.com/office/powerpoint/2010/main" val="93259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Architectural Review Committee</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B69530A2-684F-4CB4-8FB6-457103B2278A}"/>
              </a:ext>
            </a:extLst>
          </p:cNvPr>
          <p:cNvGraphicFramePr>
            <a:graphicFrameLocks noGrp="1"/>
          </p:cNvGraphicFramePr>
          <p:nvPr>
            <p:extLst>
              <p:ext uri="{D42A27DB-BD31-4B8C-83A1-F6EECF244321}">
                <p14:modId xmlns:p14="http://schemas.microsoft.com/office/powerpoint/2010/main" val="2189956424"/>
              </p:ext>
            </p:extLst>
          </p:nvPr>
        </p:nvGraphicFramePr>
        <p:xfrm>
          <a:off x="1232698" y="1331103"/>
          <a:ext cx="9583840" cy="5304868"/>
        </p:xfrm>
        <a:graphic>
          <a:graphicData uri="http://schemas.openxmlformats.org/drawingml/2006/table">
            <a:tbl>
              <a:tblPr/>
              <a:tblGrid>
                <a:gridCol w="2395960">
                  <a:extLst>
                    <a:ext uri="{9D8B030D-6E8A-4147-A177-3AD203B41FA5}">
                      <a16:colId xmlns:a16="http://schemas.microsoft.com/office/drawing/2014/main" val="1937374605"/>
                    </a:ext>
                  </a:extLst>
                </a:gridCol>
                <a:gridCol w="2395960">
                  <a:extLst>
                    <a:ext uri="{9D8B030D-6E8A-4147-A177-3AD203B41FA5}">
                      <a16:colId xmlns:a16="http://schemas.microsoft.com/office/drawing/2014/main" val="184416517"/>
                    </a:ext>
                  </a:extLst>
                </a:gridCol>
                <a:gridCol w="2395960">
                  <a:extLst>
                    <a:ext uri="{9D8B030D-6E8A-4147-A177-3AD203B41FA5}">
                      <a16:colId xmlns:a16="http://schemas.microsoft.com/office/drawing/2014/main" val="1796648862"/>
                    </a:ext>
                  </a:extLst>
                </a:gridCol>
                <a:gridCol w="2395960">
                  <a:extLst>
                    <a:ext uri="{9D8B030D-6E8A-4147-A177-3AD203B41FA5}">
                      <a16:colId xmlns:a16="http://schemas.microsoft.com/office/drawing/2014/main" val="3791913309"/>
                    </a:ext>
                  </a:extLst>
                </a:gridCol>
              </a:tblGrid>
              <a:tr h="704502">
                <a:tc gridSpan="4">
                  <a:txBody>
                    <a:bodyPr/>
                    <a:lstStyle/>
                    <a:p>
                      <a:pPr algn="ctr" fontAlgn="b"/>
                      <a:r>
                        <a:rPr lang="en-US" sz="3600" b="1" i="0" u="none" strike="noStrike" dirty="0">
                          <a:solidFill>
                            <a:srgbClr val="000000"/>
                          </a:solidFill>
                          <a:effectLst/>
                          <a:latin typeface="Calibri" panose="020F0502020204030204" pitchFamily="34" charset="0"/>
                        </a:rPr>
                        <a:t>CFC ARC Report August 4, 2018</a:t>
                      </a:r>
                    </a:p>
                  </a:txBody>
                  <a:tcPr marL="3810" marR="3810" marT="381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488700"/>
                  </a:ext>
                </a:extLst>
              </a:tr>
              <a:tr h="105722">
                <a:tc>
                  <a:txBody>
                    <a:bodyPr/>
                    <a:lstStyle/>
                    <a:p>
                      <a:pPr algn="l" fontAlgn="b"/>
                      <a:endParaRPr lang="en-US"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311392"/>
                  </a:ext>
                </a:extLst>
              </a:tr>
              <a:tr h="556797">
                <a:tc gridSpan="4">
                  <a:txBody>
                    <a:bodyPr/>
                    <a:lstStyle/>
                    <a:p>
                      <a:pPr algn="ctr" fontAlgn="b"/>
                      <a:r>
                        <a:rPr lang="en-US" sz="2800" b="1" i="0" u="none" strike="noStrike">
                          <a:solidFill>
                            <a:srgbClr val="0070C0"/>
                          </a:solidFill>
                          <a:effectLst/>
                          <a:latin typeface="Calibri" panose="020F0502020204030204" pitchFamily="34" charset="0"/>
                        </a:rPr>
                        <a:t>CFC Development Lot Population Summary</a:t>
                      </a:r>
                    </a:p>
                  </a:txBody>
                  <a:tcPr marL="3810" marR="3810" marT="3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4937235"/>
                  </a:ext>
                </a:extLst>
              </a:tr>
              <a:tr h="937717">
                <a:tc>
                  <a:txBody>
                    <a:bodyPr/>
                    <a:lstStyle/>
                    <a:p>
                      <a:pPr algn="ctr" fontAlgn="ctr"/>
                      <a:r>
                        <a:rPr lang="en-US" sz="2400" b="1" i="0" u="none" strike="noStrike">
                          <a:solidFill>
                            <a:srgbClr val="000000"/>
                          </a:solidFill>
                          <a:effectLst/>
                          <a:latin typeface="Calibri" panose="020F0502020204030204" pitchFamily="34" charset="0"/>
                        </a:rPr>
                        <a:t>Phase</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 of Lots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Lots w/ Homes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Percentage</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406719"/>
                  </a:ext>
                </a:extLst>
              </a:tr>
              <a:tr h="471287">
                <a:tc>
                  <a:txBody>
                    <a:bodyPr/>
                    <a:lstStyle/>
                    <a:p>
                      <a:pPr algn="ctr" fontAlgn="ctr"/>
                      <a:r>
                        <a:rPr lang="en-US" sz="2400" b="1" i="0" u="none" strike="noStrike">
                          <a:solidFill>
                            <a:srgbClr val="000000"/>
                          </a:solidFill>
                          <a:effectLst/>
                          <a:latin typeface="Calibri" panose="020F0502020204030204" pitchFamily="34" charset="0"/>
                        </a:rPr>
                        <a:t>I</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46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23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50.0%</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07351"/>
                  </a:ext>
                </a:extLst>
              </a:tr>
              <a:tr h="471287">
                <a:tc>
                  <a:txBody>
                    <a:bodyPr/>
                    <a:lstStyle/>
                    <a:p>
                      <a:pPr algn="ctr" fontAlgn="ctr"/>
                      <a:r>
                        <a:rPr lang="en-US" sz="2400" b="1" i="0" u="none" strike="noStrike">
                          <a:solidFill>
                            <a:srgbClr val="000000"/>
                          </a:solidFill>
                          <a:effectLst/>
                          <a:latin typeface="Calibri" panose="020F0502020204030204" pitchFamily="34" charset="0"/>
                        </a:rPr>
                        <a:t>II</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22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7</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31.8%</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068735"/>
                  </a:ext>
                </a:extLst>
              </a:tr>
              <a:tr h="471287">
                <a:tc>
                  <a:txBody>
                    <a:bodyPr/>
                    <a:lstStyle/>
                    <a:p>
                      <a:pPr algn="ctr" fontAlgn="ctr"/>
                      <a:r>
                        <a:rPr lang="en-US" sz="2400" b="1" i="0" u="none" strike="noStrike">
                          <a:solidFill>
                            <a:srgbClr val="000000"/>
                          </a:solidFill>
                          <a:effectLst/>
                          <a:latin typeface="Calibri" panose="020F0502020204030204" pitchFamily="34" charset="0"/>
                        </a:rPr>
                        <a:t>III</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35</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14</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40.0%</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07770"/>
                  </a:ext>
                </a:extLst>
              </a:tr>
              <a:tr h="471287">
                <a:tc>
                  <a:txBody>
                    <a:bodyPr/>
                    <a:lstStyle/>
                    <a:p>
                      <a:pPr algn="ctr" fontAlgn="ctr"/>
                      <a:r>
                        <a:rPr lang="en-US" sz="2400" b="1" i="0" u="none" strike="noStrike">
                          <a:solidFill>
                            <a:srgbClr val="000000"/>
                          </a:solidFill>
                          <a:effectLst/>
                          <a:latin typeface="Calibri" panose="020F0502020204030204" pitchFamily="34" charset="0"/>
                        </a:rPr>
                        <a:t>IV</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11</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2</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18.2%</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863860"/>
                  </a:ext>
                </a:extLst>
              </a:tr>
              <a:tr h="471287">
                <a:tc>
                  <a:txBody>
                    <a:bodyPr/>
                    <a:lstStyle/>
                    <a:p>
                      <a:pPr algn="ctr" fontAlgn="ctr"/>
                      <a:r>
                        <a:rPr lang="en-US" sz="2400" b="1" i="0" u="none" strike="noStrike">
                          <a:solidFill>
                            <a:srgbClr val="000000"/>
                          </a:solidFill>
                          <a:effectLst/>
                          <a:latin typeface="Calibri" panose="020F0502020204030204" pitchFamily="34" charset="0"/>
                        </a:rPr>
                        <a:t>V</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19</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0.0%</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168318"/>
                  </a:ext>
                </a:extLst>
              </a:tr>
              <a:tr h="471287">
                <a:tc>
                  <a:txBody>
                    <a:bodyPr/>
                    <a:lstStyle/>
                    <a:p>
                      <a:pPr algn="ctr" fontAlgn="ctr"/>
                      <a:r>
                        <a:rPr lang="en-US" sz="2400" b="1" i="0" u="none" strike="noStrike">
                          <a:solidFill>
                            <a:srgbClr val="0070C0"/>
                          </a:solidFill>
                          <a:effectLst/>
                          <a:latin typeface="Calibri" panose="020F0502020204030204" pitchFamily="34" charset="0"/>
                        </a:rPr>
                        <a:t>Total</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70C0"/>
                          </a:solidFill>
                          <a:effectLst/>
                          <a:latin typeface="Calibri" panose="020F0502020204030204" pitchFamily="34" charset="0"/>
                        </a:rPr>
                        <a:t>133</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70C0"/>
                          </a:solidFill>
                          <a:effectLst/>
                          <a:latin typeface="Calibri" panose="020F0502020204030204" pitchFamily="34" charset="0"/>
                        </a:rPr>
                        <a:t>46</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70C0"/>
                          </a:solidFill>
                          <a:effectLst/>
                          <a:latin typeface="Calibri" panose="020F0502020204030204" pitchFamily="34" charset="0"/>
                        </a:rPr>
                        <a:t>34.6%</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51245"/>
                  </a:ext>
                </a:extLst>
              </a:tr>
            </a:tbl>
          </a:graphicData>
        </a:graphic>
      </p:graphicFrame>
    </p:spTree>
    <p:extLst>
      <p:ext uri="{BB962C8B-B14F-4D97-AF65-F5344CB8AC3E}">
        <p14:creationId xmlns:p14="http://schemas.microsoft.com/office/powerpoint/2010/main" val="51020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Architectural Review Committee Report August 4</a:t>
            </a:r>
            <a:r>
              <a:rPr lang="en-US" sz="3600" baseline="30000" dirty="0"/>
              <a:t>th</a:t>
            </a:r>
            <a:r>
              <a:rPr lang="en-US" sz="3600" dirty="0"/>
              <a:t> 2018</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35AA7FC2-C24E-4190-96BA-A7AB20BA4840}"/>
              </a:ext>
            </a:extLst>
          </p:cNvPr>
          <p:cNvGraphicFramePr>
            <a:graphicFrameLocks noGrp="1"/>
          </p:cNvGraphicFramePr>
          <p:nvPr>
            <p:extLst>
              <p:ext uri="{D42A27DB-BD31-4B8C-83A1-F6EECF244321}">
                <p14:modId xmlns:p14="http://schemas.microsoft.com/office/powerpoint/2010/main" val="1754736719"/>
              </p:ext>
            </p:extLst>
          </p:nvPr>
        </p:nvGraphicFramePr>
        <p:xfrm>
          <a:off x="410902" y="1394777"/>
          <a:ext cx="11296889" cy="5206996"/>
        </p:xfrm>
        <a:graphic>
          <a:graphicData uri="http://schemas.openxmlformats.org/drawingml/2006/table">
            <a:tbl>
              <a:tblPr/>
              <a:tblGrid>
                <a:gridCol w="528064">
                  <a:extLst>
                    <a:ext uri="{9D8B030D-6E8A-4147-A177-3AD203B41FA5}">
                      <a16:colId xmlns:a16="http://schemas.microsoft.com/office/drawing/2014/main" val="2447029274"/>
                    </a:ext>
                  </a:extLst>
                </a:gridCol>
                <a:gridCol w="591115">
                  <a:extLst>
                    <a:ext uri="{9D8B030D-6E8A-4147-A177-3AD203B41FA5}">
                      <a16:colId xmlns:a16="http://schemas.microsoft.com/office/drawing/2014/main" val="595217839"/>
                    </a:ext>
                  </a:extLst>
                </a:gridCol>
                <a:gridCol w="717222">
                  <a:extLst>
                    <a:ext uri="{9D8B030D-6E8A-4147-A177-3AD203B41FA5}">
                      <a16:colId xmlns:a16="http://schemas.microsoft.com/office/drawing/2014/main" val="456384093"/>
                    </a:ext>
                  </a:extLst>
                </a:gridCol>
                <a:gridCol w="2232100">
                  <a:extLst>
                    <a:ext uri="{9D8B030D-6E8A-4147-A177-3AD203B41FA5}">
                      <a16:colId xmlns:a16="http://schemas.microsoft.com/office/drawing/2014/main" val="3661091689"/>
                    </a:ext>
                  </a:extLst>
                </a:gridCol>
                <a:gridCol w="132364">
                  <a:extLst>
                    <a:ext uri="{9D8B030D-6E8A-4147-A177-3AD203B41FA5}">
                      <a16:colId xmlns:a16="http://schemas.microsoft.com/office/drawing/2014/main" val="1400001860"/>
                    </a:ext>
                  </a:extLst>
                </a:gridCol>
                <a:gridCol w="528064">
                  <a:extLst>
                    <a:ext uri="{9D8B030D-6E8A-4147-A177-3AD203B41FA5}">
                      <a16:colId xmlns:a16="http://schemas.microsoft.com/office/drawing/2014/main" val="2818812080"/>
                    </a:ext>
                  </a:extLst>
                </a:gridCol>
                <a:gridCol w="1313592">
                  <a:extLst>
                    <a:ext uri="{9D8B030D-6E8A-4147-A177-3AD203B41FA5}">
                      <a16:colId xmlns:a16="http://schemas.microsoft.com/office/drawing/2014/main" val="2643409252"/>
                    </a:ext>
                  </a:extLst>
                </a:gridCol>
                <a:gridCol w="1313592">
                  <a:extLst>
                    <a:ext uri="{9D8B030D-6E8A-4147-A177-3AD203B41FA5}">
                      <a16:colId xmlns:a16="http://schemas.microsoft.com/office/drawing/2014/main" val="860713980"/>
                    </a:ext>
                  </a:extLst>
                </a:gridCol>
                <a:gridCol w="1313592">
                  <a:extLst>
                    <a:ext uri="{9D8B030D-6E8A-4147-A177-3AD203B41FA5}">
                      <a16:colId xmlns:a16="http://schemas.microsoft.com/office/drawing/2014/main" val="331762497"/>
                    </a:ext>
                  </a:extLst>
                </a:gridCol>
                <a:gridCol w="1313592">
                  <a:extLst>
                    <a:ext uri="{9D8B030D-6E8A-4147-A177-3AD203B41FA5}">
                      <a16:colId xmlns:a16="http://schemas.microsoft.com/office/drawing/2014/main" val="3645575492"/>
                    </a:ext>
                  </a:extLst>
                </a:gridCol>
                <a:gridCol w="1313592">
                  <a:extLst>
                    <a:ext uri="{9D8B030D-6E8A-4147-A177-3AD203B41FA5}">
                      <a16:colId xmlns:a16="http://schemas.microsoft.com/office/drawing/2014/main" val="4239787095"/>
                    </a:ext>
                  </a:extLst>
                </a:gridCol>
              </a:tblGrid>
              <a:tr h="380828">
                <a:tc gridSpan="6">
                  <a:txBody>
                    <a:bodyPr/>
                    <a:lstStyle/>
                    <a:p>
                      <a:pPr algn="l" fontAlgn="b"/>
                      <a:r>
                        <a:rPr lang="en-US" sz="1400" b="1" i="0" u="none" strike="noStrike" dirty="0">
                          <a:solidFill>
                            <a:srgbClr val="000000"/>
                          </a:solidFill>
                          <a:effectLst/>
                          <a:latin typeface="Calibri" panose="020F0502020204030204" pitchFamily="34" charset="0"/>
                        </a:rPr>
                        <a:t>Activity since last Homeowners Meeting March 25, 2017</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2265465469"/>
                  </a:ext>
                </a:extLst>
              </a:tr>
              <a:tr h="126068">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2159770739"/>
                  </a:ext>
                </a:extLst>
              </a:tr>
              <a:tr h="178596">
                <a:tc gridSpan="4">
                  <a:txBody>
                    <a:bodyPr/>
                    <a:lstStyle/>
                    <a:p>
                      <a:pPr algn="l" fontAlgn="b"/>
                      <a:r>
                        <a:rPr lang="en-US" sz="1600" b="1" i="0" u="none" strike="noStrike">
                          <a:solidFill>
                            <a:srgbClr val="000000"/>
                          </a:solidFill>
                          <a:effectLst/>
                          <a:latin typeface="Calibri" panose="020F0502020204030204" pitchFamily="34" charset="0"/>
                        </a:rPr>
                        <a:t>New Developments Completions</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393352828"/>
                  </a:ext>
                </a:extLst>
              </a:tr>
              <a:tr h="306789">
                <a:tc>
                  <a:txBody>
                    <a:bodyPr/>
                    <a:lstStyle/>
                    <a:p>
                      <a:pPr algn="l" fontAlgn="b"/>
                      <a:endParaRPr lang="en-US" sz="1600" b="1"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15</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Bruce &amp; Laura Westmiller</a:t>
                      </a:r>
                    </a:p>
                  </a:txBody>
                  <a:tcPr marL="2369" marR="2369" marT="2369" marB="0" anchor="b">
                    <a:lnL>
                      <a:noFill/>
                    </a:lnL>
                    <a:lnR>
                      <a:noFill/>
                    </a:lnR>
                    <a:lnT>
                      <a:noFill/>
                    </a:lnT>
                    <a:lnB>
                      <a:noFill/>
                    </a:lnB>
                  </a:tcPr>
                </a:tc>
                <a:tc gridSpan="5">
                  <a:txBody>
                    <a:bodyPr/>
                    <a:lstStyle/>
                    <a:p>
                      <a:pPr algn="l" fontAlgn="b"/>
                      <a:r>
                        <a:rPr lang="en-US" sz="1400" b="0" i="0" u="none" strike="noStrike">
                          <a:solidFill>
                            <a:srgbClr val="000000"/>
                          </a:solidFill>
                          <a:effectLst/>
                          <a:latin typeface="Calibri" panose="020F0502020204030204" pitchFamily="34" charset="0"/>
                        </a:rPr>
                        <a:t>Construction Complete November 2017</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1280744599"/>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26B</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Ryan Butler</a:t>
                      </a:r>
                    </a:p>
                  </a:txBody>
                  <a:tcPr marL="2369" marR="2369" marT="2369" marB="0" anchor="b">
                    <a:lnL>
                      <a:noFill/>
                    </a:lnL>
                    <a:lnR>
                      <a:noFill/>
                    </a:lnR>
                    <a:lnT>
                      <a:noFill/>
                    </a:lnT>
                    <a:lnB>
                      <a:noFill/>
                    </a:lnB>
                  </a:tcPr>
                </a:tc>
                <a:tc gridSpan="4">
                  <a:txBody>
                    <a:bodyPr/>
                    <a:lstStyle/>
                    <a:p>
                      <a:pPr algn="l" fontAlgn="b"/>
                      <a:r>
                        <a:rPr lang="en-US" sz="1400" b="0" i="0" u="none" strike="noStrike">
                          <a:solidFill>
                            <a:srgbClr val="000000"/>
                          </a:solidFill>
                          <a:effectLst/>
                          <a:latin typeface="Calibri" panose="020F0502020204030204" pitchFamily="34" charset="0"/>
                        </a:rPr>
                        <a:t>Construction Complete June 2018</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872655809"/>
                  </a:ext>
                </a:extLst>
              </a:tr>
              <a:tr h="306789">
                <a:tc>
                  <a:txBody>
                    <a:bodyPr/>
                    <a:lstStyle/>
                    <a:p>
                      <a:pPr algn="l" fontAlgn="b"/>
                      <a:endParaRPr lang="en-US" sz="1600" b="1"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4</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10C</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Dennis &amp; Julie Arnst</a:t>
                      </a:r>
                    </a:p>
                  </a:txBody>
                  <a:tcPr marL="2369" marR="2369" marT="2369" marB="0" anchor="b">
                    <a:lnL>
                      <a:noFill/>
                    </a:lnL>
                    <a:lnR>
                      <a:noFill/>
                    </a:lnR>
                    <a:lnT>
                      <a:noFill/>
                    </a:lnT>
                    <a:lnB>
                      <a:noFill/>
                    </a:lnB>
                  </a:tcPr>
                </a:tc>
                <a:tc gridSpan="4">
                  <a:txBody>
                    <a:bodyPr/>
                    <a:lstStyle/>
                    <a:p>
                      <a:pPr algn="l" fontAlgn="b"/>
                      <a:r>
                        <a:rPr lang="en-US" sz="1400" b="0" i="0" u="none" strike="noStrike" dirty="0">
                          <a:solidFill>
                            <a:srgbClr val="000000"/>
                          </a:solidFill>
                          <a:effectLst/>
                          <a:latin typeface="Calibri" panose="020F0502020204030204" pitchFamily="34" charset="0"/>
                        </a:rPr>
                        <a:t>Construction Complete April 2018</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1410284820"/>
                  </a:ext>
                </a:extLst>
              </a:tr>
              <a:tr h="178596">
                <a:tc>
                  <a:txBody>
                    <a:bodyPr/>
                    <a:lstStyle/>
                    <a:p>
                      <a:pPr algn="l" fontAlgn="b"/>
                      <a:endParaRPr lang="en-US" sz="1600" b="1"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1751789767"/>
                  </a:ext>
                </a:extLst>
              </a:tr>
              <a:tr h="178596">
                <a:tc gridSpan="4">
                  <a:txBody>
                    <a:bodyPr/>
                    <a:lstStyle/>
                    <a:p>
                      <a:pPr algn="l" fontAlgn="b"/>
                      <a:r>
                        <a:rPr lang="en-US" sz="1600" b="1" i="0" u="none" strike="noStrike">
                          <a:solidFill>
                            <a:srgbClr val="000000"/>
                          </a:solidFill>
                          <a:effectLst/>
                          <a:latin typeface="Calibri" panose="020F0502020204030204" pitchFamily="34" charset="0"/>
                        </a:rPr>
                        <a:t>New Developments Progress</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982866326"/>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13A</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Mike &amp; Kathy LaForge</a:t>
                      </a:r>
                    </a:p>
                  </a:txBody>
                  <a:tcPr marL="2369" marR="2369" marT="2369" marB="0" anchor="b">
                    <a:lnL>
                      <a:noFill/>
                    </a:lnL>
                    <a:lnR>
                      <a:noFill/>
                    </a:lnR>
                    <a:lnT>
                      <a:noFill/>
                    </a:lnT>
                    <a:lnB>
                      <a:noFill/>
                    </a:lnB>
                  </a:tcPr>
                </a:tc>
                <a:tc gridSpan="4">
                  <a:txBody>
                    <a:bodyPr/>
                    <a:lstStyle/>
                    <a:p>
                      <a:pPr algn="l" fontAlgn="b"/>
                      <a:r>
                        <a:rPr lang="en-US" sz="1400" b="0" i="0" u="none" strike="noStrike">
                          <a:solidFill>
                            <a:srgbClr val="000000"/>
                          </a:solidFill>
                          <a:effectLst/>
                          <a:latin typeface="Calibri" panose="020F0502020204030204" pitchFamily="34" charset="0"/>
                        </a:rPr>
                        <a:t>Construction Started April 2018</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2720652368"/>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3A</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Mike &amp; Cassandra Schmit</a:t>
                      </a:r>
                    </a:p>
                  </a:txBody>
                  <a:tcPr marL="2369" marR="2369" marT="2369" marB="0" anchor="b">
                    <a:lnL>
                      <a:noFill/>
                    </a:lnL>
                    <a:lnR>
                      <a:noFill/>
                    </a:lnR>
                    <a:lnT>
                      <a:noFill/>
                    </a:lnT>
                    <a:lnB>
                      <a:noFill/>
                    </a:lnB>
                  </a:tcPr>
                </a:tc>
                <a:tc gridSpan="4">
                  <a:txBody>
                    <a:bodyPr/>
                    <a:lstStyle/>
                    <a:p>
                      <a:pPr algn="l" fontAlgn="b"/>
                      <a:r>
                        <a:rPr lang="en-US" sz="1400" b="0" i="0" u="none" strike="noStrike">
                          <a:solidFill>
                            <a:srgbClr val="000000"/>
                          </a:solidFill>
                          <a:effectLst/>
                          <a:latin typeface="Calibri" panose="020F0502020204030204" pitchFamily="34" charset="0"/>
                        </a:rPr>
                        <a:t>Construction Started June 2017</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3920314162"/>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22</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Mike &amp; Margie Arnst</a:t>
                      </a:r>
                    </a:p>
                  </a:txBody>
                  <a:tcPr marL="2369" marR="2369" marT="2369" marB="0" anchor="b">
                    <a:lnL>
                      <a:noFill/>
                    </a:lnL>
                    <a:lnR>
                      <a:noFill/>
                    </a:lnR>
                    <a:lnT>
                      <a:noFill/>
                    </a:lnT>
                    <a:lnB>
                      <a:noFill/>
                    </a:lnB>
                  </a:tcPr>
                </a:tc>
                <a:tc gridSpan="5">
                  <a:txBody>
                    <a:bodyPr/>
                    <a:lstStyle/>
                    <a:p>
                      <a:pPr algn="l" fontAlgn="b"/>
                      <a:r>
                        <a:rPr lang="en-US" sz="1400" b="0" i="0" u="none" strike="noStrike">
                          <a:solidFill>
                            <a:srgbClr val="000000"/>
                          </a:solidFill>
                          <a:effectLst/>
                          <a:latin typeface="Calibri" panose="020F0502020204030204" pitchFamily="34" charset="0"/>
                        </a:rPr>
                        <a:t>Ph 2 Construction Started August 2017</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3196259183"/>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36</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Gerry &amp; Cindy Moats</a:t>
                      </a:r>
                    </a:p>
                  </a:txBody>
                  <a:tcPr marL="2369" marR="2369" marT="2369" marB="0" anchor="b">
                    <a:lnL>
                      <a:noFill/>
                    </a:lnL>
                    <a:lnR>
                      <a:noFill/>
                    </a:lnR>
                    <a:lnT>
                      <a:noFill/>
                    </a:lnT>
                    <a:lnB>
                      <a:noFill/>
                    </a:lnB>
                  </a:tcPr>
                </a:tc>
                <a:tc gridSpan="7">
                  <a:txBody>
                    <a:bodyPr/>
                    <a:lstStyle/>
                    <a:p>
                      <a:pPr algn="l" fontAlgn="b"/>
                      <a:r>
                        <a:rPr lang="en-US" sz="1400" b="0" i="0" u="none" strike="noStrike">
                          <a:solidFill>
                            <a:srgbClr val="000000"/>
                          </a:solidFill>
                          <a:effectLst/>
                          <a:latin typeface="Calibri" panose="020F0502020204030204" pitchFamily="34" charset="0"/>
                        </a:rPr>
                        <a:t>Construction Restarted July 2017 - complete this summer</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7795981"/>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27</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Sandi Messinger</a:t>
                      </a:r>
                    </a:p>
                  </a:txBody>
                  <a:tcPr marL="2369" marR="2369" marT="2369" marB="0" anchor="b">
                    <a:lnL>
                      <a:noFill/>
                    </a:lnL>
                    <a:lnR>
                      <a:noFill/>
                    </a:lnR>
                    <a:lnT>
                      <a:noFill/>
                    </a:lnT>
                    <a:lnB>
                      <a:noFill/>
                    </a:lnB>
                  </a:tcPr>
                </a:tc>
                <a:tc gridSpan="4">
                  <a:txBody>
                    <a:bodyPr/>
                    <a:lstStyle/>
                    <a:p>
                      <a:pPr algn="l" fontAlgn="b"/>
                      <a:r>
                        <a:rPr lang="en-US" sz="1400" b="0" i="0" u="none" strike="noStrike">
                          <a:solidFill>
                            <a:srgbClr val="000000"/>
                          </a:solidFill>
                          <a:effectLst/>
                          <a:latin typeface="Calibri" panose="020F0502020204030204" pitchFamily="34" charset="0"/>
                        </a:rPr>
                        <a:t>Construction Started June 2018</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2983685198"/>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16B</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Tim &amp; Susan Stavnes</a:t>
                      </a:r>
                    </a:p>
                  </a:txBody>
                  <a:tcPr marL="2369" marR="2369" marT="2369" marB="0" anchor="b">
                    <a:lnL>
                      <a:noFill/>
                    </a:lnL>
                    <a:lnR>
                      <a:noFill/>
                    </a:lnR>
                    <a:lnT>
                      <a:noFill/>
                    </a:lnT>
                    <a:lnB>
                      <a:noFill/>
                    </a:lnB>
                  </a:tcPr>
                </a:tc>
                <a:tc gridSpan="5">
                  <a:txBody>
                    <a:bodyPr/>
                    <a:lstStyle/>
                    <a:p>
                      <a:pPr algn="l" fontAlgn="b"/>
                      <a:r>
                        <a:rPr lang="en-US" sz="1400" b="0" i="0" u="none" strike="noStrike">
                          <a:solidFill>
                            <a:srgbClr val="000000"/>
                          </a:solidFill>
                          <a:effectLst/>
                          <a:latin typeface="Calibri" panose="020F0502020204030204" pitchFamily="34" charset="0"/>
                        </a:rPr>
                        <a:t>Construction Started October 2017</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3737386435"/>
                  </a:ext>
                </a:extLst>
              </a:tr>
              <a:tr h="178596">
                <a:tc>
                  <a:txBody>
                    <a:bodyPr/>
                    <a:lstStyle/>
                    <a:p>
                      <a:pPr algn="l" fontAlgn="b"/>
                      <a:endParaRPr lang="en-US" sz="1600" b="1"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1175913679"/>
                  </a:ext>
                </a:extLst>
              </a:tr>
              <a:tr h="340585">
                <a:tc gridSpan="4">
                  <a:txBody>
                    <a:bodyPr/>
                    <a:lstStyle/>
                    <a:p>
                      <a:pPr algn="l" fontAlgn="b"/>
                      <a:r>
                        <a:rPr lang="en-US" sz="1600" b="1" i="0" u="none" strike="noStrike">
                          <a:solidFill>
                            <a:srgbClr val="000000"/>
                          </a:solidFill>
                          <a:effectLst/>
                          <a:latin typeface="Calibri" panose="020F0502020204030204" pitchFamily="34" charset="0"/>
                        </a:rPr>
                        <a:t>New Development Applications Expected</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1981283699"/>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 </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34B</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Don &amp; Isabelle Pollington</a:t>
                      </a:r>
                    </a:p>
                  </a:txBody>
                  <a:tcPr marL="2369" marR="2369" marT="2369" marB="0" anchor="b">
                    <a:lnL>
                      <a:noFill/>
                    </a:lnL>
                    <a:lnR>
                      <a:noFill/>
                    </a:lnR>
                    <a:lnT>
                      <a:noFill/>
                    </a:lnT>
                    <a:lnB>
                      <a:noFill/>
                    </a:lnB>
                  </a:tcPr>
                </a:tc>
                <a:tc gridSpan="4">
                  <a:txBody>
                    <a:bodyPr/>
                    <a:lstStyle/>
                    <a:p>
                      <a:pPr algn="l" fontAlgn="b"/>
                      <a:r>
                        <a:rPr lang="en-US" sz="1400" b="0" i="0" u="none" strike="noStrike">
                          <a:solidFill>
                            <a:srgbClr val="000000"/>
                          </a:solidFill>
                          <a:effectLst/>
                          <a:latin typeface="Calibri" panose="020F0502020204030204" pitchFamily="34" charset="0"/>
                        </a:rPr>
                        <a:t>Expect Application Spring of 2019</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658332341"/>
                  </a:ext>
                </a:extLst>
              </a:tr>
              <a:tr h="306789">
                <a:tc>
                  <a:txBody>
                    <a:bodyPr/>
                    <a:lstStyle/>
                    <a:p>
                      <a:pPr algn="l" fontAlgn="b"/>
                      <a:endParaRPr lang="en-US" sz="14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Lot 24B</a:t>
                      </a:r>
                    </a:p>
                  </a:txBody>
                  <a:tcPr marL="2369" marR="2369" marT="2369"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Bob &amp; Sherry Adamson</a:t>
                      </a:r>
                    </a:p>
                  </a:txBody>
                  <a:tcPr marL="2369" marR="2369" marT="2369" marB="0" anchor="b">
                    <a:lnL>
                      <a:noFill/>
                    </a:lnL>
                    <a:lnR>
                      <a:noFill/>
                    </a:lnR>
                    <a:lnT>
                      <a:noFill/>
                    </a:lnT>
                    <a:lnB>
                      <a:noFill/>
                    </a:lnB>
                  </a:tcPr>
                </a:tc>
                <a:tc gridSpan="4">
                  <a:txBody>
                    <a:bodyPr/>
                    <a:lstStyle/>
                    <a:p>
                      <a:pPr algn="l" fontAlgn="b"/>
                      <a:r>
                        <a:rPr lang="en-US" sz="1400" b="0" i="0" u="none" strike="noStrike" dirty="0">
                          <a:solidFill>
                            <a:srgbClr val="000000"/>
                          </a:solidFill>
                          <a:effectLst/>
                          <a:latin typeface="Calibri" panose="020F0502020204030204" pitchFamily="34" charset="0"/>
                        </a:rPr>
                        <a:t>Expect Application Early 2019</a:t>
                      </a:r>
                    </a:p>
                  </a:txBody>
                  <a:tcPr marL="2369" marR="2369" marT="23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369" marR="2369" marT="2369"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2369" marR="2369" marT="2369" marB="0" anchor="b">
                    <a:lnL>
                      <a:noFill/>
                    </a:lnL>
                    <a:lnR>
                      <a:noFill/>
                    </a:lnR>
                    <a:lnT>
                      <a:noFill/>
                    </a:lnT>
                    <a:lnB>
                      <a:noFill/>
                    </a:lnB>
                  </a:tcPr>
                </a:tc>
                <a:extLst>
                  <a:ext uri="{0D108BD9-81ED-4DB2-BD59-A6C34878D82A}">
                    <a16:rowId xmlns:a16="http://schemas.microsoft.com/office/drawing/2014/main" val="3485862790"/>
                  </a:ext>
                </a:extLst>
              </a:tr>
            </a:tbl>
          </a:graphicData>
        </a:graphic>
      </p:graphicFrame>
    </p:spTree>
    <p:extLst>
      <p:ext uri="{BB962C8B-B14F-4D97-AF65-F5344CB8AC3E}">
        <p14:creationId xmlns:p14="http://schemas.microsoft.com/office/powerpoint/2010/main" val="332407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Architectural Review Committee Report August 4</a:t>
            </a:r>
            <a:r>
              <a:rPr lang="en-US" sz="3600" baseline="30000" dirty="0"/>
              <a:t>th</a:t>
            </a:r>
            <a:r>
              <a:rPr lang="en-US" sz="3600" dirty="0"/>
              <a:t> 2018</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0BB68C2C-AACA-4DE6-B60E-D580C83652FC}"/>
              </a:ext>
            </a:extLst>
          </p:cNvPr>
          <p:cNvGraphicFramePr>
            <a:graphicFrameLocks noGrp="1"/>
          </p:cNvGraphicFramePr>
          <p:nvPr>
            <p:extLst>
              <p:ext uri="{D42A27DB-BD31-4B8C-83A1-F6EECF244321}">
                <p14:modId xmlns:p14="http://schemas.microsoft.com/office/powerpoint/2010/main" val="1640317823"/>
              </p:ext>
            </p:extLst>
          </p:nvPr>
        </p:nvGraphicFramePr>
        <p:xfrm>
          <a:off x="663388" y="1413747"/>
          <a:ext cx="10654499" cy="4751562"/>
        </p:xfrm>
        <a:graphic>
          <a:graphicData uri="http://schemas.openxmlformats.org/drawingml/2006/table">
            <a:tbl>
              <a:tblPr/>
              <a:tblGrid>
                <a:gridCol w="359985">
                  <a:extLst>
                    <a:ext uri="{9D8B030D-6E8A-4147-A177-3AD203B41FA5}">
                      <a16:colId xmlns:a16="http://schemas.microsoft.com/office/drawing/2014/main" val="1745587235"/>
                    </a:ext>
                  </a:extLst>
                </a:gridCol>
                <a:gridCol w="664375">
                  <a:extLst>
                    <a:ext uri="{9D8B030D-6E8A-4147-A177-3AD203B41FA5}">
                      <a16:colId xmlns:a16="http://schemas.microsoft.com/office/drawing/2014/main" val="1161946345"/>
                    </a:ext>
                  </a:extLst>
                </a:gridCol>
                <a:gridCol w="1153837">
                  <a:extLst>
                    <a:ext uri="{9D8B030D-6E8A-4147-A177-3AD203B41FA5}">
                      <a16:colId xmlns:a16="http://schemas.microsoft.com/office/drawing/2014/main" val="3831094241"/>
                    </a:ext>
                  </a:extLst>
                </a:gridCol>
                <a:gridCol w="2207893">
                  <a:extLst>
                    <a:ext uri="{9D8B030D-6E8A-4147-A177-3AD203B41FA5}">
                      <a16:colId xmlns:a16="http://schemas.microsoft.com/office/drawing/2014/main" val="1721820828"/>
                    </a:ext>
                  </a:extLst>
                </a:gridCol>
                <a:gridCol w="895487">
                  <a:extLst>
                    <a:ext uri="{9D8B030D-6E8A-4147-A177-3AD203B41FA5}">
                      <a16:colId xmlns:a16="http://schemas.microsoft.com/office/drawing/2014/main" val="4172919632"/>
                    </a:ext>
                  </a:extLst>
                </a:gridCol>
                <a:gridCol w="895487">
                  <a:extLst>
                    <a:ext uri="{9D8B030D-6E8A-4147-A177-3AD203B41FA5}">
                      <a16:colId xmlns:a16="http://schemas.microsoft.com/office/drawing/2014/main" val="4056604071"/>
                    </a:ext>
                  </a:extLst>
                </a:gridCol>
                <a:gridCol w="895487">
                  <a:extLst>
                    <a:ext uri="{9D8B030D-6E8A-4147-A177-3AD203B41FA5}">
                      <a16:colId xmlns:a16="http://schemas.microsoft.com/office/drawing/2014/main" val="1817411099"/>
                    </a:ext>
                  </a:extLst>
                </a:gridCol>
                <a:gridCol w="895487">
                  <a:extLst>
                    <a:ext uri="{9D8B030D-6E8A-4147-A177-3AD203B41FA5}">
                      <a16:colId xmlns:a16="http://schemas.microsoft.com/office/drawing/2014/main" val="3240387953"/>
                    </a:ext>
                  </a:extLst>
                </a:gridCol>
                <a:gridCol w="895487">
                  <a:extLst>
                    <a:ext uri="{9D8B030D-6E8A-4147-A177-3AD203B41FA5}">
                      <a16:colId xmlns:a16="http://schemas.microsoft.com/office/drawing/2014/main" val="2353425393"/>
                    </a:ext>
                  </a:extLst>
                </a:gridCol>
                <a:gridCol w="895487">
                  <a:extLst>
                    <a:ext uri="{9D8B030D-6E8A-4147-A177-3AD203B41FA5}">
                      <a16:colId xmlns:a16="http://schemas.microsoft.com/office/drawing/2014/main" val="1554042376"/>
                    </a:ext>
                  </a:extLst>
                </a:gridCol>
                <a:gridCol w="895487">
                  <a:extLst>
                    <a:ext uri="{9D8B030D-6E8A-4147-A177-3AD203B41FA5}">
                      <a16:colId xmlns:a16="http://schemas.microsoft.com/office/drawing/2014/main" val="2914228669"/>
                    </a:ext>
                  </a:extLst>
                </a:gridCol>
              </a:tblGrid>
              <a:tr h="437400">
                <a:tc gridSpan="3">
                  <a:txBody>
                    <a:bodyPr/>
                    <a:lstStyle/>
                    <a:p>
                      <a:pPr algn="l" fontAlgn="b"/>
                      <a:r>
                        <a:rPr lang="en-US" sz="1600" b="1" i="0" u="none" strike="noStrike" dirty="0">
                          <a:solidFill>
                            <a:srgbClr val="000000"/>
                          </a:solidFill>
                          <a:effectLst/>
                          <a:latin typeface="Calibri" panose="020F0502020204030204" pitchFamily="34" charset="0"/>
                        </a:rPr>
                        <a:t>Property Improvements</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l" fontAlgn="b"/>
                      <a:endParaRPr lang="en-US" sz="1100" b="1" i="0" u="none" strike="noStrike" dirty="0">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w="12700" cap="flat" cmpd="sng" algn="ctr">
                      <a:no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w="12700" cap="flat" cmpd="sng" algn="ctr">
                      <a:no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2301889735"/>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Phase 1</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Lot 41</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James &amp; Mary Fried</a:t>
                      </a:r>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l" fontAlgn="b"/>
                      <a:r>
                        <a:rPr lang="en-US" sz="1400" b="0" i="0" u="none" strike="noStrike">
                          <a:solidFill>
                            <a:srgbClr val="000000"/>
                          </a:solidFill>
                          <a:effectLst/>
                          <a:latin typeface="Calibri" panose="020F0502020204030204" pitchFamily="34" charset="0"/>
                        </a:rPr>
                        <a:t>Additional Garage Complete October 2017</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3083700379"/>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 Lot 38A</a:t>
                      </a:r>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John &amp; Linda Stilger</a:t>
                      </a:r>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l" fontAlgn="b"/>
                      <a:r>
                        <a:rPr lang="en-US" sz="1400" b="0" i="0" u="none" strike="noStrike">
                          <a:solidFill>
                            <a:srgbClr val="000000"/>
                          </a:solidFill>
                          <a:effectLst/>
                          <a:latin typeface="Calibri" panose="020F0502020204030204" pitchFamily="34" charset="0"/>
                        </a:rPr>
                        <a:t>Additional Garage Complete July 2018</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459735438"/>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2</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Lot 17A</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Chuck &amp; Lois Bratsky</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l" fontAlgn="b"/>
                      <a:r>
                        <a:rPr lang="en-US" sz="1400" b="0" i="0" u="none" strike="noStrike">
                          <a:solidFill>
                            <a:srgbClr val="000000"/>
                          </a:solidFill>
                          <a:effectLst/>
                          <a:latin typeface="Calibri" panose="020F0502020204030204" pitchFamily="34" charset="0"/>
                        </a:rPr>
                        <a:t>Dog Run, Fire Pit Complete - Garden Shed incomplete</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7646775"/>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 Lot 30B</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Scott Weaver</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l" fontAlgn="b"/>
                      <a:r>
                        <a:rPr lang="en-US" sz="1400" b="0" i="0" u="none" strike="noStrike">
                          <a:solidFill>
                            <a:srgbClr val="000000"/>
                          </a:solidFill>
                          <a:effectLst/>
                          <a:latin typeface="Calibri" panose="020F0502020204030204" pitchFamily="34" charset="0"/>
                        </a:rPr>
                        <a:t>Extend Garage and Deck - Started April 2018</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246649171"/>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35B</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Rod &amp; </a:t>
                      </a:r>
                      <a:r>
                        <a:rPr lang="en-US" sz="1400" b="0" i="0" u="none" strike="noStrike" dirty="0" err="1">
                          <a:solidFill>
                            <a:srgbClr val="000000"/>
                          </a:solidFill>
                          <a:effectLst/>
                          <a:latin typeface="Calibri" panose="020F0502020204030204" pitchFamily="34" charset="0"/>
                        </a:rPr>
                        <a:t>Shena</a:t>
                      </a:r>
                      <a:r>
                        <a:rPr lang="en-US" sz="1400" b="0" i="0" u="none" strike="noStrike" dirty="0">
                          <a:solidFill>
                            <a:srgbClr val="000000"/>
                          </a:solidFill>
                          <a:effectLst/>
                          <a:latin typeface="Calibri" panose="020F0502020204030204" pitchFamily="34" charset="0"/>
                        </a:rPr>
                        <a:t> Kessel</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l" fontAlgn="b"/>
                      <a:r>
                        <a:rPr lang="en-US" sz="1400" b="0" i="0" u="none" strike="noStrike">
                          <a:solidFill>
                            <a:srgbClr val="000000"/>
                          </a:solidFill>
                          <a:effectLst/>
                          <a:latin typeface="Calibri" panose="020F0502020204030204" pitchFamily="34" charset="0"/>
                        </a:rPr>
                        <a:t>Rebuilding Home after Fire </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75242521"/>
                  </a:ext>
                </a:extLst>
              </a:tr>
              <a:tr h="138246">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w="12700" cap="flat" cmpd="sng" algn="ctr">
                      <a:no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3471737057"/>
                  </a:ext>
                </a:extLst>
              </a:tr>
              <a:tr h="154110">
                <a:tc gridSpan="4">
                  <a:txBody>
                    <a:bodyPr/>
                    <a:lstStyle/>
                    <a:p>
                      <a:pPr algn="l" fontAlgn="b"/>
                      <a:r>
                        <a:rPr lang="en-US" sz="1600" b="1" i="0" u="none" strike="noStrike" dirty="0">
                          <a:solidFill>
                            <a:srgbClr val="000000"/>
                          </a:solidFill>
                          <a:effectLst/>
                          <a:latin typeface="Calibri" panose="020F0502020204030204" pitchFamily="34" charset="0"/>
                        </a:rPr>
                        <a:t>Landscape Deposits Refunded</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pPr algn="l" fontAlgn="b"/>
                      <a:endParaRPr lang="en-US" sz="1800" b="1"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3104010862"/>
                  </a:ext>
                </a:extLst>
              </a:tr>
              <a:tr h="256094">
                <a:tc>
                  <a:txBody>
                    <a:bodyPr/>
                    <a:lstStyle/>
                    <a:p>
                      <a:pPr algn="l" fontAlgn="b"/>
                      <a:endParaRPr lang="en-US" sz="1800" b="1"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15</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Bruce &amp; Laura </a:t>
                      </a:r>
                      <a:r>
                        <a:rPr lang="en-US" sz="1400" b="0" i="0" u="none" strike="noStrike" dirty="0" err="1">
                          <a:solidFill>
                            <a:srgbClr val="000000"/>
                          </a:solidFill>
                          <a:effectLst/>
                          <a:latin typeface="Calibri" panose="020F0502020204030204" pitchFamily="34" charset="0"/>
                        </a:rPr>
                        <a:t>Westmiller</a:t>
                      </a:r>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2303249609"/>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25B</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Buck Tripp</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1565102744"/>
                  </a:ext>
                </a:extLst>
              </a:tr>
              <a:tr h="138246">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2428664691"/>
                  </a:ext>
                </a:extLst>
              </a:tr>
              <a:tr h="154110">
                <a:tc gridSpan="6">
                  <a:txBody>
                    <a:bodyPr/>
                    <a:lstStyle/>
                    <a:p>
                      <a:pPr algn="l" fontAlgn="b"/>
                      <a:r>
                        <a:rPr lang="en-US" sz="1600" b="1" i="0" u="none" strike="noStrike" dirty="0">
                          <a:solidFill>
                            <a:srgbClr val="000000"/>
                          </a:solidFill>
                          <a:effectLst/>
                          <a:latin typeface="Calibri" panose="020F0502020204030204" pitchFamily="34" charset="0"/>
                        </a:rPr>
                        <a:t>Landscape Deposits Being Held (Awaiting Land Reclamation)</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1578921060"/>
                  </a:ext>
                </a:extLst>
              </a:tr>
              <a:tr h="256094">
                <a:tc>
                  <a:txBody>
                    <a:bodyPr/>
                    <a:lstStyle/>
                    <a:p>
                      <a:pPr algn="l" fontAlgn="b"/>
                      <a:endParaRPr lang="en-US" sz="1800" b="1"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13A</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Mike &amp; Kathy LaForge</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4263197819"/>
                  </a:ext>
                </a:extLst>
              </a:tr>
              <a:tr h="256094">
                <a:tc>
                  <a:txBody>
                    <a:bodyPr/>
                    <a:lstStyle/>
                    <a:p>
                      <a:pPr algn="l" fontAlgn="b"/>
                      <a:endParaRPr lang="en-US" sz="1800" b="1"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27</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Sandi Messinger</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303516717"/>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1</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36</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Gerry &amp; Cindy Moats</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60696727"/>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26B</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Ryan Butler</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3436741992"/>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3</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Lot 16B</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a:solidFill>
                            <a:srgbClr val="000000"/>
                          </a:solidFill>
                          <a:effectLst/>
                          <a:latin typeface="Calibri" panose="020F0502020204030204" pitchFamily="34" charset="0"/>
                        </a:rPr>
                        <a:t>Tim &amp; Susan Stavnes</a:t>
                      </a:r>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4174602783"/>
                  </a:ext>
                </a:extLst>
              </a:tr>
              <a:tr h="256094">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a:noFill/>
                    </a:lnL>
                    <a:lnR w="12700" cap="flat" cmpd="sng" algn="ctr">
                      <a:no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Phase 4</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Lot 10C</a:t>
                      </a: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effectLst/>
                          <a:latin typeface="Calibri" panose="020F0502020204030204" pitchFamily="34" charset="0"/>
                        </a:rPr>
                        <a:t>Dennis &amp; Julie </a:t>
                      </a:r>
                      <a:r>
                        <a:rPr lang="en-US" sz="1400" b="0" i="0" u="none" strike="noStrike" dirty="0" err="1">
                          <a:solidFill>
                            <a:srgbClr val="000000"/>
                          </a:solidFill>
                          <a:effectLst/>
                          <a:latin typeface="Calibri" panose="020F0502020204030204" pitchFamily="34" charset="0"/>
                        </a:rPr>
                        <a:t>Arnst</a:t>
                      </a:r>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266" marR="2266" marT="2266" marB="0" anchor="b">
                    <a:lnL w="12700" cap="flat" cmpd="sng" algn="ctr">
                      <a:no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2266" marR="2266" marT="2266"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266" marR="2266" marT="2266" marB="0" anchor="b">
                    <a:lnL>
                      <a:noFill/>
                    </a:lnL>
                    <a:lnR>
                      <a:noFill/>
                    </a:lnR>
                    <a:lnT>
                      <a:noFill/>
                    </a:lnT>
                    <a:lnB>
                      <a:noFill/>
                    </a:lnB>
                  </a:tcPr>
                </a:tc>
                <a:extLst>
                  <a:ext uri="{0D108BD9-81ED-4DB2-BD59-A6C34878D82A}">
                    <a16:rowId xmlns:a16="http://schemas.microsoft.com/office/drawing/2014/main" val="271252663"/>
                  </a:ext>
                </a:extLst>
              </a:tr>
            </a:tbl>
          </a:graphicData>
        </a:graphic>
      </p:graphicFrame>
    </p:spTree>
    <p:extLst>
      <p:ext uri="{BB962C8B-B14F-4D97-AF65-F5344CB8AC3E}">
        <p14:creationId xmlns:p14="http://schemas.microsoft.com/office/powerpoint/2010/main" val="95430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Maintenance Committee</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80682" y="1280525"/>
            <a:ext cx="12030635" cy="584775"/>
          </a:xfrm>
          <a:prstGeom prst="rect">
            <a:avLst/>
          </a:prstGeom>
          <a:noFill/>
        </p:spPr>
        <p:txBody>
          <a:bodyPr wrap="square" rtlCol="0">
            <a:spAutoFit/>
          </a:bodyPr>
          <a:lstStyle/>
          <a:p>
            <a:r>
              <a:rPr lang="en-US" sz="3200" b="1" dirty="0"/>
              <a:t>Reminders:  </a:t>
            </a:r>
          </a:p>
        </p:txBody>
      </p:sp>
      <p:sp>
        <p:nvSpPr>
          <p:cNvPr id="2" name="Rectangle 1">
            <a:extLst>
              <a:ext uri="{FF2B5EF4-FFF2-40B4-BE49-F238E27FC236}">
                <a16:creationId xmlns:a16="http://schemas.microsoft.com/office/drawing/2014/main" id="{19EE6577-D4C1-4A15-818C-69D0A3FA3484}"/>
              </a:ext>
            </a:extLst>
          </p:cNvPr>
          <p:cNvSpPr/>
          <p:nvPr/>
        </p:nvSpPr>
        <p:spPr>
          <a:xfrm>
            <a:off x="242764" y="1821307"/>
            <a:ext cx="11574447" cy="5488939"/>
          </a:xfrm>
          <a:prstGeom prst="rect">
            <a:avLst/>
          </a:prstGeom>
        </p:spPr>
        <p:txBody>
          <a:bodyPr wrap="square">
            <a:spAutoFit/>
          </a:bodyPr>
          <a:lstStyle/>
          <a:p>
            <a:pPr>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Article 5.5d Lighting.  </a:t>
            </a:r>
            <a:r>
              <a:rPr lang="en-US" sz="2400" dirty="0">
                <a:latin typeface="Calibri" panose="020F0502020204030204" pitchFamily="34" charset="0"/>
                <a:ea typeface="Calibri" panose="020F0502020204030204" pitchFamily="34" charset="0"/>
                <a:cs typeface="Times New Roman" panose="02020603050405020304" pitchFamily="18" charset="0"/>
              </a:rPr>
              <a:t>All exterior lighting shall be arranged and shielded so that the light source cannot be seen from adjacent Roads or Lots and so that no direct beam illuminates other private property or roads.</a:t>
            </a:r>
          </a:p>
          <a:p>
            <a:pPr>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Article 5.12 Storage of Vehicles.</a:t>
            </a:r>
            <a:r>
              <a:rPr lang="en-US" sz="2400" dirty="0">
                <a:latin typeface="Calibri" panose="020F0502020204030204" pitchFamily="34" charset="0"/>
                <a:ea typeface="Calibri" panose="020F0502020204030204" pitchFamily="34" charset="0"/>
                <a:cs typeface="Times New Roman" panose="02020603050405020304" pitchFamily="18" charset="0"/>
              </a:rPr>
              <a:t>  No more than four vehicles may be stored or parked outside on any lot at any time, other than short term guest parking.  At no time shall inoperable Vehicles be stored on, or repaired outside of a garage on any Lot.  </a:t>
            </a:r>
            <a:r>
              <a:rPr lang="en-US" sz="2400" b="1" dirty="0">
                <a:latin typeface="Calibri" panose="020F0502020204030204" pitchFamily="34" charset="0"/>
                <a:ea typeface="Calibri" panose="020F0502020204030204" pitchFamily="34" charset="0"/>
                <a:cs typeface="Times New Roman" panose="02020603050405020304" pitchFamily="18" charset="0"/>
              </a:rPr>
              <a:t>Definition of Vehicle per Article 1.20 of the CFC Covenants:</a:t>
            </a:r>
            <a:r>
              <a:rPr lang="en-US" sz="2400" dirty="0">
                <a:latin typeface="Calibri" panose="020F0502020204030204" pitchFamily="34" charset="0"/>
                <a:ea typeface="Calibri" panose="020F0502020204030204" pitchFamily="34" charset="0"/>
                <a:cs typeface="Times New Roman" panose="02020603050405020304" pitchFamily="18" charset="0"/>
              </a:rPr>
              <a:t>  Any motorized machine, including, but not limited to, an ordinary passenger automobile, truck, three-wheeler, motorcycle, four-wheeler, tractor, farm equipment, construction equipment, camper, snowmobile, jet ski, wave runner, boat, bobcat, backhoe, plow, trailer, recreational vehicle, or commercial vehicle.</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82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Maintenance Committee</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80682" y="1280525"/>
            <a:ext cx="12030635" cy="584775"/>
          </a:xfrm>
          <a:prstGeom prst="rect">
            <a:avLst/>
          </a:prstGeom>
          <a:noFill/>
        </p:spPr>
        <p:txBody>
          <a:bodyPr wrap="square" rtlCol="0">
            <a:spAutoFit/>
          </a:bodyPr>
          <a:lstStyle/>
          <a:p>
            <a:r>
              <a:rPr lang="en-US" sz="3200" b="1" dirty="0"/>
              <a:t>Reminders:  </a:t>
            </a:r>
          </a:p>
        </p:txBody>
      </p:sp>
      <p:sp>
        <p:nvSpPr>
          <p:cNvPr id="2" name="Rectangle 1">
            <a:extLst>
              <a:ext uri="{FF2B5EF4-FFF2-40B4-BE49-F238E27FC236}">
                <a16:creationId xmlns:a16="http://schemas.microsoft.com/office/drawing/2014/main" id="{19EE6577-D4C1-4A15-818C-69D0A3FA3484}"/>
              </a:ext>
            </a:extLst>
          </p:cNvPr>
          <p:cNvSpPr/>
          <p:nvPr/>
        </p:nvSpPr>
        <p:spPr>
          <a:xfrm>
            <a:off x="242764" y="1821307"/>
            <a:ext cx="11574447" cy="2515817"/>
          </a:xfrm>
          <a:prstGeom prst="rect">
            <a:avLst/>
          </a:prstGeom>
        </p:spPr>
        <p:txBody>
          <a:bodyPr wrap="square">
            <a:spAutoFit/>
          </a:bodyPr>
          <a:lstStyle/>
          <a:p>
            <a:pPr>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5.20 Animals.</a:t>
            </a:r>
            <a:r>
              <a:rPr lang="en-US" sz="2400" dirty="0">
                <a:latin typeface="Calibri" panose="020F0502020204030204" pitchFamily="34" charset="0"/>
                <a:ea typeface="Calibri" panose="020F0502020204030204" pitchFamily="34" charset="0"/>
                <a:cs typeface="Times New Roman" panose="02020603050405020304" pitchFamily="18" charset="0"/>
              </a:rPr>
              <a:t>  Common domestic pets may be kept on any parcel.  No animals, livestock, poultry kept, bred or maintained for commercial purposes.  Any animals kept by an Owner must be kept within the boundaries of the Owner’s lot.  No pet may be kept which abnormally or unreasonably interferes with the rights, comforts or convenience of other Owners.</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AE9D888-1E39-4019-B480-2AD20D374113}"/>
              </a:ext>
            </a:extLst>
          </p:cNvPr>
          <p:cNvSpPr/>
          <p:nvPr/>
        </p:nvSpPr>
        <p:spPr>
          <a:xfrm>
            <a:off x="423702" y="4629511"/>
            <a:ext cx="10415873" cy="830997"/>
          </a:xfrm>
          <a:prstGeom prst="rect">
            <a:avLst/>
          </a:prstGeom>
        </p:spPr>
        <p:txBody>
          <a:bodyPr wrap="square">
            <a:spAutoFit/>
          </a:bodyPr>
          <a:lstStyle/>
          <a:p>
            <a:pPr marL="342900" indent="-342900">
              <a:buFont typeface="Arial" panose="020B0604020202020204" pitchFamily="34" charset="0"/>
              <a:buChar char="•"/>
            </a:pPr>
            <a:r>
              <a:rPr lang="en-US" sz="2400" dirty="0"/>
              <a:t>Trimming back trees from protruding on to CFCHOA Roads</a:t>
            </a:r>
          </a:p>
          <a:p>
            <a:pPr marL="342900" indent="-342900">
              <a:buFont typeface="Arial" panose="020B0604020202020204" pitchFamily="34" charset="0"/>
              <a:buChar char="•"/>
            </a:pPr>
            <a:r>
              <a:rPr lang="en-US" sz="2400" dirty="0"/>
              <a:t>Please spray or remove all Noxious weeds on your properties</a:t>
            </a:r>
          </a:p>
        </p:txBody>
      </p:sp>
      <p:sp>
        <p:nvSpPr>
          <p:cNvPr id="11" name="TextBox 10">
            <a:extLst>
              <a:ext uri="{FF2B5EF4-FFF2-40B4-BE49-F238E27FC236}">
                <a16:creationId xmlns:a16="http://schemas.microsoft.com/office/drawing/2014/main" id="{798F1063-5D0C-4356-9DB0-3AE259B86051}"/>
              </a:ext>
            </a:extLst>
          </p:cNvPr>
          <p:cNvSpPr txBox="1"/>
          <p:nvPr/>
        </p:nvSpPr>
        <p:spPr>
          <a:xfrm>
            <a:off x="161365" y="4044736"/>
            <a:ext cx="12030635" cy="584775"/>
          </a:xfrm>
          <a:prstGeom prst="rect">
            <a:avLst/>
          </a:prstGeom>
          <a:noFill/>
        </p:spPr>
        <p:txBody>
          <a:bodyPr wrap="square" rtlCol="0">
            <a:spAutoFit/>
          </a:bodyPr>
          <a:lstStyle/>
          <a:p>
            <a:r>
              <a:rPr lang="en-US" sz="3200" b="1" dirty="0"/>
              <a:t>Help:  </a:t>
            </a:r>
          </a:p>
        </p:txBody>
      </p:sp>
    </p:spTree>
    <p:extLst>
      <p:ext uri="{BB962C8B-B14F-4D97-AF65-F5344CB8AC3E}">
        <p14:creationId xmlns:p14="http://schemas.microsoft.com/office/powerpoint/2010/main" val="17161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Agenda</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211164" y="1221795"/>
            <a:ext cx="11719367" cy="5940088"/>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Introduction and Welcome</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Meeting Rules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Establish a Quorum (call of roll)</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Reading of 2017 Meeting Minutes (reading and disposal of minutes)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Board Nominations (election of directors)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2018 Accomplishments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Reports (reports of officers and committees)</a:t>
            </a:r>
          </a:p>
          <a:p>
            <a:pPr marL="914400" lvl="1"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Finance Committee</a:t>
            </a:r>
          </a:p>
          <a:p>
            <a:pPr marL="914400" lvl="1"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Architectural Review Committee</a:t>
            </a:r>
          </a:p>
          <a:p>
            <a:pPr marL="914400" lvl="1"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Maintenance Committee </a:t>
            </a:r>
          </a:p>
          <a:p>
            <a:pPr marL="914400" lvl="1"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Conservation Easement Remediation</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Unfinished Business (old and new business)</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Contact Information</a:t>
            </a:r>
          </a:p>
          <a:p>
            <a:pPr marL="457200" indent="-457200">
              <a:buFont typeface="Arial" panose="020B0604020202020204" pitchFamily="34" charset="0"/>
              <a:buChar char="•"/>
            </a:pPr>
            <a:r>
              <a:rPr lang="en-US" sz="2600" dirty="0">
                <a:latin typeface="Calibri" panose="020F0502020204030204" pitchFamily="34" charset="0"/>
                <a:ea typeface="Times New Roman" panose="02020603050405020304" pitchFamily="18" charset="0"/>
              </a:rPr>
              <a:t>The Way Forward</a:t>
            </a:r>
          </a:p>
          <a:p>
            <a:endParaRPr lang="en-US" sz="16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36635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Maintenance Committee</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80682" y="1315465"/>
            <a:ext cx="12030635" cy="584775"/>
          </a:xfrm>
          <a:prstGeom prst="rect">
            <a:avLst/>
          </a:prstGeom>
          <a:noFill/>
        </p:spPr>
        <p:txBody>
          <a:bodyPr wrap="square" rtlCol="0">
            <a:spAutoFit/>
          </a:bodyPr>
          <a:lstStyle/>
          <a:p>
            <a:r>
              <a:rPr lang="en-US" sz="3200" b="1" dirty="0"/>
              <a:t>Pending Projects: </a:t>
            </a:r>
          </a:p>
        </p:txBody>
      </p:sp>
      <p:sp>
        <p:nvSpPr>
          <p:cNvPr id="3" name="Rectangle 2">
            <a:extLst>
              <a:ext uri="{FF2B5EF4-FFF2-40B4-BE49-F238E27FC236}">
                <a16:creationId xmlns:a16="http://schemas.microsoft.com/office/drawing/2014/main" id="{A3838D2F-E76D-46EE-8A87-6210974A7F03}"/>
              </a:ext>
            </a:extLst>
          </p:cNvPr>
          <p:cNvSpPr/>
          <p:nvPr/>
        </p:nvSpPr>
        <p:spPr>
          <a:xfrm>
            <a:off x="412376" y="1865300"/>
            <a:ext cx="11537520" cy="4308872"/>
          </a:xfrm>
          <a:prstGeom prst="rect">
            <a:avLst/>
          </a:prstGeom>
        </p:spPr>
        <p:txBody>
          <a:bodyPr wrap="square">
            <a:spAutoFit/>
          </a:bodyPr>
          <a:lstStyle/>
          <a:p>
            <a:pPr marL="285750" indent="-285750">
              <a:buFont typeface="Arial" panose="020B0604020202020204" pitchFamily="34" charset="0"/>
              <a:buChar char="•"/>
            </a:pPr>
            <a:r>
              <a:rPr lang="en-US" sz="3200" dirty="0"/>
              <a:t>Fixing/Improving Conservation Easement</a:t>
            </a:r>
          </a:p>
          <a:p>
            <a:pPr marL="285750" indent="-285750">
              <a:buFont typeface="Arial" panose="020B0604020202020204" pitchFamily="34" charset="0"/>
              <a:buChar char="•"/>
            </a:pPr>
            <a:r>
              <a:rPr lang="en-US" sz="3200" dirty="0"/>
              <a:t>Replacing Electrical Lighting with Solar Lighting</a:t>
            </a:r>
          </a:p>
          <a:p>
            <a:pPr marL="285750" indent="-285750">
              <a:buFont typeface="Arial" panose="020B0604020202020204" pitchFamily="34" charset="0"/>
              <a:buChar char="•"/>
            </a:pPr>
            <a:r>
              <a:rPr lang="en-US" sz="3200" dirty="0"/>
              <a:t>Repairing Unimproved Roads</a:t>
            </a:r>
          </a:p>
          <a:p>
            <a:pPr marL="285750" indent="-285750">
              <a:buFont typeface="Arial" panose="020B0604020202020204" pitchFamily="34" charset="0"/>
              <a:buChar char="•"/>
            </a:pPr>
            <a:r>
              <a:rPr lang="en-US" sz="3200" dirty="0"/>
              <a:t>Removal of Old Water Tanks for Fire back up of Water</a:t>
            </a:r>
          </a:p>
          <a:p>
            <a:pPr marL="285750" indent="-285750">
              <a:buFont typeface="Arial" panose="020B0604020202020204" pitchFamily="34" charset="0"/>
              <a:buChar char="•"/>
            </a:pPr>
            <a:r>
              <a:rPr lang="en-US" sz="3200" dirty="0"/>
              <a:t>Larger Parcel Mail Boxes at both Mail Stations</a:t>
            </a:r>
          </a:p>
          <a:p>
            <a:pPr marL="285750" indent="-285750">
              <a:buFont typeface="Arial" panose="020B0604020202020204" pitchFamily="34" charset="0"/>
              <a:buChar char="•"/>
            </a:pPr>
            <a:r>
              <a:rPr lang="en-US" sz="3200" dirty="0"/>
              <a:t>Move Association Storage Shed to approved location from Nature Trail</a:t>
            </a:r>
          </a:p>
          <a:p>
            <a:pPr marL="285750" indent="-285750">
              <a:buFont typeface="Arial" panose="020B0604020202020204" pitchFamily="34" charset="0"/>
              <a:buChar char="•"/>
            </a:pPr>
            <a:r>
              <a:rPr lang="en-US" sz="3200" dirty="0"/>
              <a:t>Ground Sterilant application on All Road Edges</a:t>
            </a:r>
          </a:p>
          <a:p>
            <a:endParaRPr lang="en-US" dirty="0"/>
          </a:p>
        </p:txBody>
      </p:sp>
    </p:spTree>
    <p:extLst>
      <p:ext uri="{BB962C8B-B14F-4D97-AF65-F5344CB8AC3E}">
        <p14:creationId xmlns:p14="http://schemas.microsoft.com/office/powerpoint/2010/main" val="15377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Conservation Easement Remediation</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3838D2F-E76D-46EE-8A87-6210974A7F03}"/>
              </a:ext>
            </a:extLst>
          </p:cNvPr>
          <p:cNvSpPr/>
          <p:nvPr/>
        </p:nvSpPr>
        <p:spPr>
          <a:xfrm>
            <a:off x="344642" y="1354417"/>
            <a:ext cx="11686491" cy="1292662"/>
          </a:xfrm>
          <a:prstGeom prst="rect">
            <a:avLst/>
          </a:prstGeom>
        </p:spPr>
        <p:txBody>
          <a:bodyPr wrap="square">
            <a:spAutoFit/>
          </a:bodyPr>
          <a:lstStyle/>
          <a:p>
            <a:pPr marL="285750" indent="-285750">
              <a:buFont typeface="Arial" panose="020B0604020202020204" pitchFamily="34" charset="0"/>
              <a:buChar char="•"/>
            </a:pPr>
            <a:r>
              <a:rPr lang="en-US" sz="2600" dirty="0"/>
              <a:t>37.4 Acres</a:t>
            </a:r>
          </a:p>
          <a:p>
            <a:pPr marL="285750" indent="-285750">
              <a:buFont typeface="Arial" panose="020B0604020202020204" pitchFamily="34" charset="0"/>
              <a:buChar char="•"/>
            </a:pPr>
            <a:r>
              <a:rPr lang="en-US" sz="2600" dirty="0"/>
              <a:t>2018 Fuels Assessment concluded that the easement is a significant fire danger</a:t>
            </a:r>
          </a:p>
          <a:p>
            <a:pPr marL="285750" indent="-285750">
              <a:buFont typeface="Arial" panose="020B0604020202020204" pitchFamily="34" charset="0"/>
              <a:buChar char="•"/>
            </a:pPr>
            <a:r>
              <a:rPr lang="en-US" sz="2600" dirty="0"/>
              <a:t>Assessment concluded past “remediation” contributed to additional fire danger</a:t>
            </a:r>
          </a:p>
        </p:txBody>
      </p:sp>
      <p:pic>
        <p:nvPicPr>
          <p:cNvPr id="2" name="Picture 1">
            <a:extLst>
              <a:ext uri="{FF2B5EF4-FFF2-40B4-BE49-F238E27FC236}">
                <a16:creationId xmlns:a16="http://schemas.microsoft.com/office/drawing/2014/main" id="{E9803036-B539-4B56-8C79-E88963D45C55}"/>
              </a:ext>
            </a:extLst>
          </p:cNvPr>
          <p:cNvPicPr>
            <a:picLocks noChangeAspect="1"/>
          </p:cNvPicPr>
          <p:nvPr/>
        </p:nvPicPr>
        <p:blipFill rotWithShape="1">
          <a:blip r:embed="rId3"/>
          <a:srcRect l="46824" t="10210" r="31184" b="21447"/>
          <a:stretch/>
        </p:blipFill>
        <p:spPr>
          <a:xfrm>
            <a:off x="237827" y="2802914"/>
            <a:ext cx="2193804" cy="3835022"/>
          </a:xfrm>
          <a:prstGeom prst="rect">
            <a:avLst/>
          </a:prstGeom>
        </p:spPr>
      </p:pic>
      <p:pic>
        <p:nvPicPr>
          <p:cNvPr id="4" name="Picture 3">
            <a:extLst>
              <a:ext uri="{FF2B5EF4-FFF2-40B4-BE49-F238E27FC236}">
                <a16:creationId xmlns:a16="http://schemas.microsoft.com/office/drawing/2014/main" id="{AC406CF9-9616-4813-982F-EBFFA1DB78EE}"/>
              </a:ext>
            </a:extLst>
          </p:cNvPr>
          <p:cNvPicPr>
            <a:picLocks noChangeAspect="1"/>
          </p:cNvPicPr>
          <p:nvPr/>
        </p:nvPicPr>
        <p:blipFill rotWithShape="1">
          <a:blip r:embed="rId4"/>
          <a:srcRect l="66597" t="12839" r="15183" b="21852"/>
          <a:stretch/>
        </p:blipFill>
        <p:spPr>
          <a:xfrm>
            <a:off x="2824692" y="2859027"/>
            <a:ext cx="1874308" cy="3778909"/>
          </a:xfrm>
          <a:prstGeom prst="rect">
            <a:avLst/>
          </a:prstGeom>
        </p:spPr>
      </p:pic>
      <p:pic>
        <p:nvPicPr>
          <p:cNvPr id="11" name="Picture 10">
            <a:extLst>
              <a:ext uri="{FF2B5EF4-FFF2-40B4-BE49-F238E27FC236}">
                <a16:creationId xmlns:a16="http://schemas.microsoft.com/office/drawing/2014/main" id="{77CF8462-DDAD-42AA-8F4E-5F0C9FD62C98}"/>
              </a:ext>
            </a:extLst>
          </p:cNvPr>
          <p:cNvPicPr>
            <a:picLocks noChangeAspect="1"/>
          </p:cNvPicPr>
          <p:nvPr/>
        </p:nvPicPr>
        <p:blipFill rotWithShape="1">
          <a:blip r:embed="rId5">
            <a:extLst>
              <a:ext uri="{28A0092B-C50C-407E-A947-70E740481C1C}">
                <a14:useLocalDpi xmlns:a14="http://schemas.microsoft.com/office/drawing/2010/main" val="0"/>
              </a:ext>
            </a:extLst>
          </a:blip>
          <a:srcRect t="9450"/>
          <a:stretch/>
        </p:blipFill>
        <p:spPr>
          <a:xfrm>
            <a:off x="8854696" y="3003026"/>
            <a:ext cx="3176437" cy="3835023"/>
          </a:xfrm>
          <a:prstGeom prst="rect">
            <a:avLst/>
          </a:prstGeom>
        </p:spPr>
      </p:pic>
      <p:pic>
        <p:nvPicPr>
          <p:cNvPr id="12" name="9DE53B7C-AE67-4952-A79E-7865FEC4E300" descr="cid:9DE53B7C-AE67-4952-A79E-7865FEC4E300">
            <a:extLst>
              <a:ext uri="{FF2B5EF4-FFF2-40B4-BE49-F238E27FC236}">
                <a16:creationId xmlns:a16="http://schemas.microsoft.com/office/drawing/2014/main" id="{785FCFFB-2D52-47E8-8A86-34F517968C10}"/>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991100" y="3531395"/>
            <a:ext cx="3571495" cy="2581537"/>
          </a:xfrm>
          <a:prstGeom prst="rect">
            <a:avLst/>
          </a:prstGeom>
          <a:noFill/>
          <a:ln>
            <a:noFill/>
          </a:ln>
        </p:spPr>
      </p:pic>
    </p:spTree>
    <p:extLst>
      <p:ext uri="{BB962C8B-B14F-4D97-AF65-F5344CB8AC3E}">
        <p14:creationId xmlns:p14="http://schemas.microsoft.com/office/powerpoint/2010/main" val="2537649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Conservation Easement Remediation</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3838D2F-E76D-46EE-8A87-6210974A7F03}"/>
              </a:ext>
            </a:extLst>
          </p:cNvPr>
          <p:cNvSpPr/>
          <p:nvPr/>
        </p:nvSpPr>
        <p:spPr>
          <a:xfrm>
            <a:off x="344642" y="1354417"/>
            <a:ext cx="11686491" cy="5509200"/>
          </a:xfrm>
          <a:prstGeom prst="rect">
            <a:avLst/>
          </a:prstGeom>
        </p:spPr>
        <p:txBody>
          <a:bodyPr wrap="square">
            <a:spAutoFit/>
          </a:bodyPr>
          <a:lstStyle/>
          <a:p>
            <a:pPr marL="285750" indent="-285750">
              <a:buFont typeface="Arial" panose="020B0604020202020204" pitchFamily="34" charset="0"/>
              <a:buChar char="•"/>
            </a:pPr>
            <a:r>
              <a:rPr lang="en-US" sz="3200" dirty="0"/>
              <a:t>Applied for a USDA Natural Resources Conservation Service (NRCS) Conservation Program Grant</a:t>
            </a:r>
          </a:p>
          <a:p>
            <a:pPr marL="285750" indent="-285750">
              <a:buFont typeface="Arial" panose="020B0604020202020204" pitchFamily="34" charset="0"/>
              <a:buChar char="•"/>
            </a:pPr>
            <a:r>
              <a:rPr lang="en-US" sz="3200" dirty="0"/>
              <a:t>Our grant strategy includes: Fire break, forest stand improvement, tree and shrub pruning, woody residue treatment, brush management, habitat improvement and aesthetics improvement</a:t>
            </a:r>
          </a:p>
          <a:p>
            <a:pPr marL="285750" indent="-285750">
              <a:buFont typeface="Arial" panose="020B0604020202020204" pitchFamily="34" charset="0"/>
              <a:buChar char="•"/>
            </a:pPr>
            <a:r>
              <a:rPr lang="en-US" sz="3200" dirty="0"/>
              <a:t>CFCOA has been found eligible for grant</a:t>
            </a:r>
          </a:p>
          <a:p>
            <a:pPr marL="285750" indent="-285750">
              <a:buFont typeface="Arial" panose="020B0604020202020204" pitchFamily="34" charset="0"/>
              <a:buChar char="•"/>
            </a:pPr>
            <a:r>
              <a:rPr lang="en-US" sz="3200" dirty="0"/>
              <a:t>Grants are pending ranking at this time</a:t>
            </a:r>
          </a:p>
          <a:p>
            <a:pPr marL="285750" indent="-285750">
              <a:buFont typeface="Arial" panose="020B0604020202020204" pitchFamily="34" charset="0"/>
              <a:buChar char="•"/>
            </a:pPr>
            <a:r>
              <a:rPr lang="en-US" sz="3200" dirty="0"/>
              <a:t>CFCOA has not yet been awarded grant</a:t>
            </a:r>
          </a:p>
          <a:p>
            <a:pPr marL="285750" indent="-285750">
              <a:buFont typeface="Arial" panose="020B0604020202020204" pitchFamily="34" charset="0"/>
              <a:buChar char="•"/>
            </a:pPr>
            <a:r>
              <a:rPr lang="en-US" sz="3200" dirty="0"/>
              <a:t>Grant potential is </a:t>
            </a:r>
            <a:r>
              <a:rPr lang="en-US" sz="3200"/>
              <a:t>approximately $900 </a:t>
            </a:r>
            <a:r>
              <a:rPr lang="en-US" sz="3200" dirty="0"/>
              <a:t>per acre </a:t>
            </a:r>
          </a:p>
          <a:p>
            <a:pPr marL="285750" indent="-285750">
              <a:buFont typeface="Arial" panose="020B0604020202020204" pitchFamily="34" charset="0"/>
              <a:buChar char="•"/>
            </a:pPr>
            <a:r>
              <a:rPr lang="en-US" sz="3200" dirty="0"/>
              <a:t>Not a cost share grant – CFCOA must pay for per-acre difference between grant and actual cost (if there is a difference)</a:t>
            </a:r>
          </a:p>
        </p:txBody>
      </p:sp>
    </p:spTree>
    <p:extLst>
      <p:ext uri="{BB962C8B-B14F-4D97-AF65-F5344CB8AC3E}">
        <p14:creationId xmlns:p14="http://schemas.microsoft.com/office/powerpoint/2010/main" val="4083199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Old and New Business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3838D2F-E76D-46EE-8A87-6210974A7F03}"/>
              </a:ext>
            </a:extLst>
          </p:cNvPr>
          <p:cNvSpPr/>
          <p:nvPr/>
        </p:nvSpPr>
        <p:spPr>
          <a:xfrm>
            <a:off x="344642" y="1354417"/>
            <a:ext cx="11686491" cy="4524315"/>
          </a:xfrm>
          <a:prstGeom prst="rect">
            <a:avLst/>
          </a:prstGeom>
        </p:spPr>
        <p:txBody>
          <a:bodyPr wrap="square">
            <a:spAutoFit/>
          </a:bodyPr>
          <a:lstStyle/>
          <a:p>
            <a:pPr marL="285750" indent="-285750">
              <a:buFont typeface="Arial" panose="020B0604020202020204" pitchFamily="34" charset="0"/>
              <a:buChar char="•"/>
            </a:pPr>
            <a:r>
              <a:rPr lang="en-US" sz="3600" dirty="0"/>
              <a:t>Remaining old business?</a:t>
            </a:r>
          </a:p>
          <a:p>
            <a:pPr marL="1028700" lvl="1" indent="-571500">
              <a:buFontTx/>
              <a:buChar char="-"/>
            </a:pPr>
            <a:r>
              <a:rPr lang="en-US" sz="3600" dirty="0"/>
              <a:t>2017 annual meeting question: Does the board have insurance to protect the Board in case of lawsuit? “Yes” </a:t>
            </a:r>
          </a:p>
          <a:p>
            <a:pPr marL="1028700" lvl="1" indent="-571500">
              <a:buFontTx/>
              <a:buChar char="-"/>
            </a:pPr>
            <a:r>
              <a:rPr lang="en-US" sz="3600" dirty="0"/>
              <a:t>Can the fallen trees on the Conservation Easement be chipped and put back on the trail? “Yes”</a:t>
            </a:r>
          </a:p>
          <a:p>
            <a:pPr marL="285750" indent="-285750">
              <a:buFont typeface="Arial" panose="020B0604020202020204" pitchFamily="34" charset="0"/>
              <a:buChar char="•"/>
            </a:pPr>
            <a:r>
              <a:rPr lang="en-US" sz="3600" dirty="0"/>
              <a:t>New business? </a:t>
            </a:r>
          </a:p>
          <a:p>
            <a:pPr lvl="1"/>
            <a:r>
              <a:rPr lang="en-US" sz="3600" dirty="0"/>
              <a:t>-  Traditional $1,000 donation to the Tri-Lakes Fire Department </a:t>
            </a:r>
          </a:p>
        </p:txBody>
      </p:sp>
    </p:spTree>
    <p:extLst>
      <p:ext uri="{BB962C8B-B14F-4D97-AF65-F5344CB8AC3E}">
        <p14:creationId xmlns:p14="http://schemas.microsoft.com/office/powerpoint/2010/main" val="349954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Contact Information</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70001E-BC78-45F2-840A-96201B67658B}"/>
              </a:ext>
            </a:extLst>
          </p:cNvPr>
          <p:cNvSpPr/>
          <p:nvPr/>
        </p:nvSpPr>
        <p:spPr>
          <a:xfrm>
            <a:off x="2198135" y="2385070"/>
            <a:ext cx="9485697" cy="1708160"/>
          </a:xfrm>
          <a:prstGeom prst="rect">
            <a:avLst/>
          </a:prstGeom>
        </p:spPr>
        <p:txBody>
          <a:bodyPr wrap="square">
            <a:spAutoFit/>
          </a:bodyPr>
          <a:lstStyle/>
          <a:p>
            <a:pPr>
              <a:spcBef>
                <a:spcPts val="600"/>
              </a:spcBef>
            </a:pPr>
            <a:r>
              <a:rPr lang="en-US" b="1" dirty="0"/>
              <a:t>President: Jim Ybarrondo    </a:t>
            </a:r>
            <a:r>
              <a:rPr lang="en-US" b="1" dirty="0">
                <a:hlinkClick r:id="rId3"/>
              </a:rPr>
              <a:t>jimlinybarrondo@yahoo.com</a:t>
            </a:r>
            <a:endParaRPr lang="en-US" b="1" dirty="0"/>
          </a:p>
          <a:p>
            <a:pPr>
              <a:spcBef>
                <a:spcPts val="600"/>
              </a:spcBef>
            </a:pPr>
            <a:r>
              <a:rPr lang="en-US" b="1" dirty="0"/>
              <a:t>1st Vice President: Mike (Mikey) Clouse   </a:t>
            </a:r>
            <a:r>
              <a:rPr lang="en-US" b="1" dirty="0">
                <a:hlinkClick r:id="rId4"/>
              </a:rPr>
              <a:t>maclouse@q.com</a:t>
            </a:r>
            <a:r>
              <a:rPr lang="en-US" b="1" dirty="0"/>
              <a:t> </a:t>
            </a:r>
          </a:p>
          <a:p>
            <a:pPr>
              <a:spcBef>
                <a:spcPts val="600"/>
              </a:spcBef>
            </a:pPr>
            <a:r>
              <a:rPr lang="en-US" b="1" dirty="0"/>
              <a:t>Treasurer: Rory McLeod   </a:t>
            </a:r>
            <a:r>
              <a:rPr lang="en-US" b="1" dirty="0">
                <a:hlinkClick r:id="rId5"/>
              </a:rPr>
              <a:t>rmcleod4616@msn.com</a:t>
            </a:r>
            <a:br>
              <a:rPr lang="en-US" dirty="0"/>
            </a:br>
            <a:r>
              <a:rPr lang="en-US" b="1" dirty="0"/>
              <a:t>Secretary: (TJ) Theodore Hull   </a:t>
            </a:r>
            <a:r>
              <a:rPr lang="en-US" b="1" dirty="0">
                <a:hlinkClick r:id="rId6"/>
              </a:rPr>
              <a:t>theodorehull@msn.com</a:t>
            </a:r>
            <a:endParaRPr lang="en-US" b="1" dirty="0"/>
          </a:p>
          <a:p>
            <a:pPr>
              <a:spcBef>
                <a:spcPts val="600"/>
              </a:spcBef>
            </a:pPr>
            <a:r>
              <a:rPr lang="en-US" b="1" dirty="0"/>
              <a:t>2nd Vice President: Rodney Kessel  </a:t>
            </a:r>
            <a:r>
              <a:rPr lang="en-US" b="1" dirty="0">
                <a:hlinkClick r:id="rId7"/>
              </a:rPr>
              <a:t>rkessel_consulting@hotmail.com</a:t>
            </a:r>
            <a:endParaRPr lang="en-US" b="1" dirty="0"/>
          </a:p>
        </p:txBody>
      </p:sp>
      <p:sp>
        <p:nvSpPr>
          <p:cNvPr id="12" name="Rectangle 11">
            <a:extLst>
              <a:ext uri="{FF2B5EF4-FFF2-40B4-BE49-F238E27FC236}">
                <a16:creationId xmlns:a16="http://schemas.microsoft.com/office/drawing/2014/main" id="{B2901B93-C0FA-4160-B060-79E26E16B744}"/>
              </a:ext>
            </a:extLst>
          </p:cNvPr>
          <p:cNvSpPr/>
          <p:nvPr/>
        </p:nvSpPr>
        <p:spPr>
          <a:xfrm>
            <a:off x="4164977" y="1330161"/>
            <a:ext cx="4915341" cy="923330"/>
          </a:xfrm>
          <a:prstGeom prst="rect">
            <a:avLst/>
          </a:prstGeom>
        </p:spPr>
        <p:txBody>
          <a:bodyPr wrap="square">
            <a:spAutoFit/>
          </a:bodyPr>
          <a:lstStyle/>
          <a:p>
            <a:r>
              <a:rPr lang="en-US" b="1" dirty="0"/>
              <a:t>Canyon Ferry Crossing Owners Association</a:t>
            </a:r>
            <a:endParaRPr lang="en-US" dirty="0"/>
          </a:p>
          <a:p>
            <a:r>
              <a:rPr lang="en-US" b="1" dirty="0"/>
              <a:t>3900 Waterdance Drive</a:t>
            </a:r>
            <a:endParaRPr lang="en-US" dirty="0"/>
          </a:p>
          <a:p>
            <a:r>
              <a:rPr lang="en-US" b="1" dirty="0"/>
              <a:t>Helena, MT 59602</a:t>
            </a:r>
            <a:endParaRPr lang="en-US" dirty="0"/>
          </a:p>
        </p:txBody>
      </p:sp>
      <p:sp>
        <p:nvSpPr>
          <p:cNvPr id="14" name="Rectangle 13">
            <a:extLst>
              <a:ext uri="{FF2B5EF4-FFF2-40B4-BE49-F238E27FC236}">
                <a16:creationId xmlns:a16="http://schemas.microsoft.com/office/drawing/2014/main" id="{26A98666-5F38-44C8-BF33-AF79C98FCF01}"/>
              </a:ext>
            </a:extLst>
          </p:cNvPr>
          <p:cNvSpPr/>
          <p:nvPr/>
        </p:nvSpPr>
        <p:spPr>
          <a:xfrm>
            <a:off x="397636" y="1443941"/>
            <a:ext cx="11413364" cy="584775"/>
          </a:xfrm>
          <a:prstGeom prst="rect">
            <a:avLst/>
          </a:prstGeom>
        </p:spPr>
        <p:txBody>
          <a:bodyPr wrap="square">
            <a:spAutoFit/>
          </a:bodyPr>
          <a:lstStyle/>
          <a:p>
            <a:r>
              <a:rPr lang="en-US" sz="3200" dirty="0"/>
              <a:t>MAILING ADDRESS:  </a:t>
            </a:r>
          </a:p>
        </p:txBody>
      </p:sp>
      <p:sp>
        <p:nvSpPr>
          <p:cNvPr id="15" name="Rectangle 14">
            <a:extLst>
              <a:ext uri="{FF2B5EF4-FFF2-40B4-BE49-F238E27FC236}">
                <a16:creationId xmlns:a16="http://schemas.microsoft.com/office/drawing/2014/main" id="{4BC4A69F-7597-405A-8E11-A77DAAEC1274}"/>
              </a:ext>
            </a:extLst>
          </p:cNvPr>
          <p:cNvSpPr/>
          <p:nvPr/>
        </p:nvSpPr>
        <p:spPr>
          <a:xfrm>
            <a:off x="397636" y="2280940"/>
            <a:ext cx="11413364" cy="584775"/>
          </a:xfrm>
          <a:prstGeom prst="rect">
            <a:avLst/>
          </a:prstGeom>
        </p:spPr>
        <p:txBody>
          <a:bodyPr wrap="square">
            <a:spAutoFit/>
          </a:bodyPr>
          <a:lstStyle/>
          <a:p>
            <a:r>
              <a:rPr lang="en-US" sz="3200" dirty="0"/>
              <a:t>EMAIL:  </a:t>
            </a:r>
          </a:p>
        </p:txBody>
      </p:sp>
      <p:sp>
        <p:nvSpPr>
          <p:cNvPr id="16" name="Rectangle 15">
            <a:extLst>
              <a:ext uri="{FF2B5EF4-FFF2-40B4-BE49-F238E27FC236}">
                <a16:creationId xmlns:a16="http://schemas.microsoft.com/office/drawing/2014/main" id="{6F28F714-EDDA-4BFD-9ADC-7FFA957CD246}"/>
              </a:ext>
            </a:extLst>
          </p:cNvPr>
          <p:cNvSpPr/>
          <p:nvPr/>
        </p:nvSpPr>
        <p:spPr>
          <a:xfrm>
            <a:off x="294632" y="4120679"/>
            <a:ext cx="11413364" cy="584775"/>
          </a:xfrm>
          <a:prstGeom prst="rect">
            <a:avLst/>
          </a:prstGeom>
        </p:spPr>
        <p:txBody>
          <a:bodyPr wrap="square">
            <a:spAutoFit/>
          </a:bodyPr>
          <a:lstStyle/>
          <a:p>
            <a:r>
              <a:rPr lang="en-US" sz="3200" dirty="0"/>
              <a:t>WEBSITE:    www.cfcowners.com </a:t>
            </a:r>
          </a:p>
        </p:txBody>
      </p:sp>
      <p:pic>
        <p:nvPicPr>
          <p:cNvPr id="3" name="Picture 2">
            <a:extLst>
              <a:ext uri="{FF2B5EF4-FFF2-40B4-BE49-F238E27FC236}">
                <a16:creationId xmlns:a16="http://schemas.microsoft.com/office/drawing/2014/main" id="{7A6E3F6C-5346-4D0D-BB47-102EA6DC7D92}"/>
              </a:ext>
            </a:extLst>
          </p:cNvPr>
          <p:cNvPicPr>
            <a:picLocks noChangeAspect="1"/>
          </p:cNvPicPr>
          <p:nvPr/>
        </p:nvPicPr>
        <p:blipFill rotWithShape="1">
          <a:blip r:embed="rId8"/>
          <a:srcRect l="12611" t="10243" r="14172" b="12936"/>
          <a:stretch/>
        </p:blipFill>
        <p:spPr>
          <a:xfrm>
            <a:off x="2288988" y="4685898"/>
            <a:ext cx="3299011" cy="1947041"/>
          </a:xfrm>
          <a:prstGeom prst="rect">
            <a:avLst/>
          </a:prstGeom>
          <a:ln>
            <a:solidFill>
              <a:schemeClr val="tx1"/>
            </a:solidFill>
          </a:ln>
        </p:spPr>
      </p:pic>
      <p:sp>
        <p:nvSpPr>
          <p:cNvPr id="17" name="Arrow: Right 16">
            <a:extLst>
              <a:ext uri="{FF2B5EF4-FFF2-40B4-BE49-F238E27FC236}">
                <a16:creationId xmlns:a16="http://schemas.microsoft.com/office/drawing/2014/main" id="{C7342C54-F00E-4E9D-8BA2-EC281483DDF4}"/>
              </a:ext>
            </a:extLst>
          </p:cNvPr>
          <p:cNvSpPr/>
          <p:nvPr/>
        </p:nvSpPr>
        <p:spPr>
          <a:xfrm>
            <a:off x="5743388" y="5056094"/>
            <a:ext cx="2444377" cy="584775"/>
          </a:xfrm>
          <a:prstGeom prst="rightArrow">
            <a:avLst/>
          </a:prstGeom>
          <a:solidFill>
            <a:schemeClr val="accent5">
              <a:lumMod val="40000"/>
              <a:lumOff val="6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3A40ED-08A3-4896-ABE7-6A52ACF64F01}"/>
              </a:ext>
            </a:extLst>
          </p:cNvPr>
          <p:cNvSpPr/>
          <p:nvPr/>
        </p:nvSpPr>
        <p:spPr>
          <a:xfrm>
            <a:off x="8343154" y="4493726"/>
            <a:ext cx="4915341" cy="1938992"/>
          </a:xfrm>
          <a:prstGeom prst="rect">
            <a:avLst/>
          </a:prstGeom>
        </p:spPr>
        <p:txBody>
          <a:bodyPr wrap="square">
            <a:spAutoFit/>
          </a:bodyPr>
          <a:lstStyle/>
          <a:p>
            <a:r>
              <a:rPr lang="en-US" sz="2400" b="1" dirty="0"/>
              <a:t>Building Codes and ARC</a:t>
            </a:r>
          </a:p>
          <a:p>
            <a:r>
              <a:rPr lang="en-US" sz="2400" b="1" dirty="0"/>
              <a:t>Association Documents</a:t>
            </a:r>
          </a:p>
          <a:p>
            <a:r>
              <a:rPr lang="en-US" sz="2400" b="1" dirty="0"/>
              <a:t>Meeting Minutes</a:t>
            </a:r>
          </a:p>
          <a:p>
            <a:r>
              <a:rPr lang="en-US" sz="2400" b="1" dirty="0"/>
              <a:t>Board Meeting Schedule</a:t>
            </a:r>
          </a:p>
          <a:p>
            <a:r>
              <a:rPr lang="en-US" sz="2400" b="1" dirty="0"/>
              <a:t>Contact Information</a:t>
            </a:r>
          </a:p>
        </p:txBody>
      </p:sp>
    </p:spTree>
    <p:extLst>
      <p:ext uri="{BB962C8B-B14F-4D97-AF65-F5344CB8AC3E}">
        <p14:creationId xmlns:p14="http://schemas.microsoft.com/office/powerpoint/2010/main" val="34834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Adjournment</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2901B93-C0FA-4160-B060-79E26E16B744}"/>
              </a:ext>
            </a:extLst>
          </p:cNvPr>
          <p:cNvSpPr/>
          <p:nvPr/>
        </p:nvSpPr>
        <p:spPr>
          <a:xfrm>
            <a:off x="3842248" y="2967335"/>
            <a:ext cx="4915341" cy="1569660"/>
          </a:xfrm>
          <a:prstGeom prst="rect">
            <a:avLst/>
          </a:prstGeom>
        </p:spPr>
        <p:txBody>
          <a:bodyPr wrap="square">
            <a:spAutoFit/>
          </a:bodyPr>
          <a:lstStyle/>
          <a:p>
            <a:pPr algn="ctr"/>
            <a:r>
              <a:rPr lang="en-US" sz="3200" b="1" dirty="0"/>
              <a:t>Move to Adjourn</a:t>
            </a:r>
          </a:p>
          <a:p>
            <a:pPr algn="ctr"/>
            <a:endParaRPr lang="en-US" sz="3200" b="1" dirty="0"/>
          </a:p>
          <a:p>
            <a:pPr algn="ctr"/>
            <a:r>
              <a:rPr lang="en-US" sz="3200" b="1" dirty="0"/>
              <a:t>THANK YOU!</a:t>
            </a:r>
            <a:endParaRPr lang="en-US" sz="3200" dirty="0"/>
          </a:p>
        </p:txBody>
      </p:sp>
    </p:spTree>
    <p:extLst>
      <p:ext uri="{BB962C8B-B14F-4D97-AF65-F5344CB8AC3E}">
        <p14:creationId xmlns:p14="http://schemas.microsoft.com/office/powerpoint/2010/main" val="11740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Meeting Rules (Roberts Rules of Order)</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283579" y="1276504"/>
            <a:ext cx="11719367" cy="5601533"/>
          </a:xfrm>
          <a:prstGeom prst="rect">
            <a:avLst/>
          </a:prstGeom>
          <a:noFill/>
        </p:spPr>
        <p:txBody>
          <a:bodyPr wrap="square" rtlCol="0">
            <a:spAutoFit/>
          </a:bodyPr>
          <a:lstStyle/>
          <a:p>
            <a:pPr>
              <a:spcAft>
                <a:spcPts val="600"/>
              </a:spcAft>
            </a:pPr>
            <a:r>
              <a:rPr lang="en-US" sz="1900" dirty="0">
                <a:latin typeface="Calibri" panose="020F0502020204030204" pitchFamily="34" charset="0"/>
                <a:ea typeface="Times New Roman" panose="02020603050405020304" pitchFamily="18" charset="0"/>
              </a:rPr>
              <a:t>1.   For the purpose of recognition, a member at Meetings must (1) Stand, (2) Address the Chair as “Mr. or Madame President”, (3) State their name and (4) Proceed to speak only after recognition by the Chair.</a:t>
            </a:r>
          </a:p>
          <a:p>
            <a:pPr>
              <a:spcAft>
                <a:spcPts val="600"/>
              </a:spcAft>
            </a:pPr>
            <a:r>
              <a:rPr lang="en-US" sz="1900" dirty="0">
                <a:latin typeface="Calibri" panose="020F0502020204030204" pitchFamily="34" charset="0"/>
                <a:ea typeface="Times New Roman" panose="02020603050405020304" pitchFamily="18" charset="0"/>
              </a:rPr>
              <a:t>2.   Debate shall be limited to two (2) minutes for each speaker, except by two-thirds (2/3) consent.</a:t>
            </a:r>
          </a:p>
          <a:p>
            <a:pPr>
              <a:spcAft>
                <a:spcPts val="600"/>
              </a:spcAft>
            </a:pPr>
            <a:r>
              <a:rPr lang="en-US" sz="1900" dirty="0">
                <a:latin typeface="Calibri" panose="020F0502020204030204" pitchFamily="34" charset="0"/>
                <a:ea typeface="Times New Roman" panose="02020603050405020304" pitchFamily="18" charset="0"/>
              </a:rPr>
              <a:t>3.   Only fully accredited Property owners shall participate directly or indirectly in a vote on any subject </a:t>
            </a:r>
          </a:p>
          <a:p>
            <a:pPr>
              <a:spcAft>
                <a:spcPts val="600"/>
              </a:spcAft>
            </a:pPr>
            <a:r>
              <a:rPr lang="en-US" sz="1900" dirty="0">
                <a:latin typeface="Calibri" panose="020F0502020204030204" pitchFamily="34" charset="0"/>
                <a:ea typeface="Times New Roman" panose="02020603050405020304" pitchFamily="18" charset="0"/>
              </a:rPr>
              <a:t>4.   Property Owners that are indebted to the Association, in any amount shall not be seated and cannot vote in the Meetings until such indebtedness is cleared.  </a:t>
            </a:r>
          </a:p>
          <a:p>
            <a:pPr>
              <a:spcAft>
                <a:spcPts val="600"/>
              </a:spcAft>
            </a:pPr>
            <a:r>
              <a:rPr lang="en-US" sz="1900" dirty="0">
                <a:latin typeface="Calibri" panose="020F0502020204030204" pitchFamily="34" charset="0"/>
                <a:ea typeface="Times New Roman" panose="02020603050405020304" pitchFamily="18" charset="0"/>
              </a:rPr>
              <a:t>5.  Nominations from the floor at the Annual Home owners Association Meeting can be made at the time of the meeting.  Only one nominating speech shall be made for each candidate and shall be limited to two (2) minutes.  Seconding speeches shall be limited to two (2) minutes for each candidate.  In the event that more than one (1) candidate is nominated for any one office, the written balloting shall continue until one candidate has received a majority of votes cast by the delegates present and voting.</a:t>
            </a:r>
          </a:p>
          <a:p>
            <a:pPr>
              <a:spcAft>
                <a:spcPts val="600"/>
              </a:spcAft>
            </a:pPr>
            <a:r>
              <a:rPr lang="en-US" sz="1900" dirty="0">
                <a:latin typeface="Calibri" panose="020F0502020204030204" pitchFamily="34" charset="0"/>
                <a:ea typeface="Times New Roman" panose="02020603050405020304" pitchFamily="18" charset="0"/>
              </a:rPr>
              <a:t>6.   Discussion of personal grievances, local conditions, or claims concerning one (1) individual with respect to their personal interest, shall be in order before this meeting, but must be discussed without repeated unprofessional outbursts, name calling, personal attacks or be subject to removal from such meeting.</a:t>
            </a:r>
          </a:p>
          <a:p>
            <a:pPr>
              <a:spcAft>
                <a:spcPts val="600"/>
              </a:spcAft>
            </a:pPr>
            <a:r>
              <a:rPr lang="en-US" sz="1900" dirty="0">
                <a:latin typeface="Calibri" panose="020F0502020204030204" pitchFamily="34" charset="0"/>
                <a:ea typeface="Times New Roman" panose="02020603050405020304" pitchFamily="18" charset="0"/>
              </a:rPr>
              <a:t>7. Please be familiar with the </a:t>
            </a:r>
            <a:r>
              <a:rPr lang="en-US" sz="1900" dirty="0" err="1">
                <a:latin typeface="Calibri" panose="020F0502020204030204" pitchFamily="34" charset="0"/>
                <a:ea typeface="Times New Roman" panose="02020603050405020304" pitchFamily="18" charset="0"/>
              </a:rPr>
              <a:t>Covenance</a:t>
            </a:r>
            <a:r>
              <a:rPr lang="en-US" sz="1900" dirty="0">
                <a:latin typeface="Calibri" panose="020F0502020204030204" pitchFamily="34" charset="0"/>
                <a:ea typeface="Times New Roman" panose="02020603050405020304" pitchFamily="18" charset="0"/>
              </a:rPr>
              <a:t> and Bylaws of the association to save time during meetings of the Home owners Association.</a:t>
            </a:r>
          </a:p>
          <a:p>
            <a:pPr>
              <a:spcAft>
                <a:spcPts val="600"/>
              </a:spcAft>
            </a:pPr>
            <a:r>
              <a:rPr lang="en-US" sz="1900" dirty="0">
                <a:latin typeface="Calibri" panose="020F0502020204030204" pitchFamily="34" charset="0"/>
                <a:ea typeface="Times New Roman" panose="02020603050405020304" pitchFamily="18" charset="0"/>
              </a:rPr>
              <a:t>8. Open meetings will be conducted, with Minutes taken and posted on the Website.</a:t>
            </a:r>
            <a:endParaRPr lang="en-US" sz="1900" b="1" dirty="0">
              <a:latin typeface="Calibri" panose="020F0502020204030204" pitchFamily="34" charset="0"/>
            </a:endParaRPr>
          </a:p>
        </p:txBody>
      </p:sp>
    </p:spTree>
    <p:extLst>
      <p:ext uri="{BB962C8B-B14F-4D97-AF65-F5344CB8AC3E}">
        <p14:creationId xmlns:p14="http://schemas.microsoft.com/office/powerpoint/2010/main" val="176294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Quorum</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344226" y="3001929"/>
            <a:ext cx="11719367" cy="2862322"/>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200" dirty="0">
                <a:latin typeface="Calibri" panose="020F0502020204030204" pitchFamily="34" charset="0"/>
                <a:ea typeface="Times New Roman" panose="02020603050405020304" pitchFamily="18" charset="0"/>
              </a:rPr>
              <a:t>Number of Eligible Members:  112 total, 28 Needed </a:t>
            </a:r>
          </a:p>
          <a:p>
            <a:pPr marL="457200" indent="-457200">
              <a:spcAft>
                <a:spcPts val="600"/>
              </a:spcAft>
              <a:buFont typeface="Arial" panose="020B0604020202020204" pitchFamily="34" charset="0"/>
              <a:buChar char="•"/>
            </a:pPr>
            <a:endParaRPr lang="en-US" sz="3200" dirty="0">
              <a:latin typeface="Calibri" panose="020F0502020204030204" pitchFamily="34" charset="0"/>
            </a:endParaRPr>
          </a:p>
          <a:p>
            <a:pPr marL="457200" indent="-457200">
              <a:spcAft>
                <a:spcPts val="600"/>
              </a:spcAft>
              <a:buFont typeface="Arial" panose="020B0604020202020204" pitchFamily="34" charset="0"/>
              <a:buChar char="•"/>
            </a:pPr>
            <a:r>
              <a:rPr lang="en-US" sz="3200" dirty="0">
                <a:latin typeface="Calibri" panose="020F0502020204030204" pitchFamily="34" charset="0"/>
              </a:rPr>
              <a:t>Number of Members Present:  </a:t>
            </a:r>
          </a:p>
          <a:p>
            <a:pPr marL="457200" indent="-457200">
              <a:spcAft>
                <a:spcPts val="600"/>
              </a:spcAft>
              <a:buFont typeface="Arial" panose="020B0604020202020204" pitchFamily="34" charset="0"/>
              <a:buChar char="•"/>
            </a:pPr>
            <a:endParaRPr lang="en-US" sz="3200" dirty="0">
              <a:latin typeface="Calibri" panose="020F0502020204030204" pitchFamily="34" charset="0"/>
            </a:endParaRPr>
          </a:p>
          <a:p>
            <a:pPr marL="457200" indent="-457200">
              <a:spcAft>
                <a:spcPts val="600"/>
              </a:spcAft>
              <a:buFont typeface="Arial" panose="020B0604020202020204" pitchFamily="34" charset="0"/>
              <a:buChar char="•"/>
            </a:pPr>
            <a:r>
              <a:rPr lang="en-US" sz="3200" dirty="0">
                <a:latin typeface="Calibri" panose="020F0502020204030204" pitchFamily="34" charset="0"/>
              </a:rPr>
              <a:t>Number of Proxy Votes:  </a:t>
            </a:r>
          </a:p>
        </p:txBody>
      </p:sp>
      <p:sp>
        <p:nvSpPr>
          <p:cNvPr id="2" name="Rectangle 1">
            <a:extLst>
              <a:ext uri="{FF2B5EF4-FFF2-40B4-BE49-F238E27FC236}">
                <a16:creationId xmlns:a16="http://schemas.microsoft.com/office/drawing/2014/main" id="{8BE59144-40DA-42D2-8D50-3BA859BBAE81}"/>
              </a:ext>
            </a:extLst>
          </p:cNvPr>
          <p:cNvSpPr/>
          <p:nvPr/>
        </p:nvSpPr>
        <p:spPr>
          <a:xfrm>
            <a:off x="417838" y="1422330"/>
            <a:ext cx="11393162" cy="1569660"/>
          </a:xfrm>
          <a:prstGeom prst="rect">
            <a:avLst/>
          </a:prstGeom>
        </p:spPr>
        <p:txBody>
          <a:bodyPr wrap="square">
            <a:spAutoFit/>
          </a:bodyPr>
          <a:lstStyle/>
          <a:p>
            <a:pPr algn="ctr"/>
            <a:r>
              <a:rPr lang="en-US" sz="3200" dirty="0"/>
              <a:t>CFCOA Bylaws Section 3.9</a:t>
            </a:r>
            <a:r>
              <a:rPr lang="en-US" sz="3200" i="1" dirty="0"/>
              <a:t>:  “Quorum. The presence of twenty-five percent of the Members of the Corporation, represented either in person or by proxy, shall constitute a quorum”</a:t>
            </a:r>
          </a:p>
        </p:txBody>
      </p:sp>
    </p:spTree>
    <p:extLst>
      <p:ext uri="{BB962C8B-B14F-4D97-AF65-F5344CB8AC3E}">
        <p14:creationId xmlns:p14="http://schemas.microsoft.com/office/powerpoint/2010/main" val="190619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Reading of 2017 Meeting Minutes (1 of 4)</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46120" y="1826339"/>
            <a:ext cx="11719367" cy="3770263"/>
          </a:xfrm>
          <a:prstGeom prst="rect">
            <a:avLst/>
          </a:prstGeom>
          <a:noFill/>
        </p:spPr>
        <p:txBody>
          <a:bodyPr wrap="square" rtlCol="0">
            <a:spAutoFit/>
          </a:bodyPr>
          <a:lstStyle/>
          <a:p>
            <a:pPr>
              <a:spcAft>
                <a:spcPts val="600"/>
              </a:spcAft>
            </a:pPr>
            <a:r>
              <a:rPr lang="en-US" sz="2000" dirty="0">
                <a:latin typeface="Calibri" panose="020F0502020204030204" pitchFamily="34" charset="0"/>
                <a:ea typeface="Calibri" panose="020F0502020204030204" pitchFamily="34" charset="0"/>
                <a:cs typeface="Times New Roman" panose="02020603050405020304" pitchFamily="18" charset="0"/>
              </a:rPr>
              <a:t>The Annual Meeting of the Canyon Ferry Owners Association was called to order at 10:00 a.m. at The Dam Bar, on Saturday March 25, 2017 by Scott </a:t>
            </a:r>
            <a:r>
              <a:rPr lang="en-US" sz="2000" dirty="0" err="1">
                <a:latin typeface="Calibri" panose="020F0502020204030204" pitchFamily="34" charset="0"/>
                <a:ea typeface="Calibri" panose="020F0502020204030204" pitchFamily="34" charset="0"/>
                <a:cs typeface="Times New Roman" panose="02020603050405020304" pitchFamily="18" charset="0"/>
              </a:rPr>
              <a:t>Millam</a:t>
            </a:r>
            <a:r>
              <a:rPr lang="en-US" sz="2000" dirty="0">
                <a:latin typeface="Calibri" panose="020F0502020204030204" pitchFamily="34" charset="0"/>
                <a:ea typeface="Calibri" panose="020F0502020204030204" pitchFamily="34" charset="0"/>
                <a:cs typeface="Times New Roman" panose="02020603050405020304" pitchFamily="18" charset="0"/>
              </a:rPr>
              <a:t>, President of the Association.  Board members present were John Ratliff, Treasurer and Susan Peters, Secretary.  Tabulation of the sign in sheets and of the proxies showed the following number of voters out of 107 voting (paying) lots:</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Voters present		17</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Voters present by proxy	16</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The total number present was 33 voters and as such a quorum (28 for a quorum) was present for all business to be conducted.  Proof of due notice of the meeting was filed and the meeting proceeded.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A motion was made to dispense of reading of the minutes due to the amount of time involved.  It was seconded and unanimously passed to accept the 2016 annual meeting minutes. James and Mary Fried did not get notified of the meeting so the records will be verified.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1900" b="1" dirty="0">
              <a:latin typeface="Calibri" panose="020F0502020204030204" pitchFamily="34" charset="0"/>
            </a:endParaRPr>
          </a:p>
        </p:txBody>
      </p:sp>
    </p:spTree>
    <p:extLst>
      <p:ext uri="{BB962C8B-B14F-4D97-AF65-F5344CB8AC3E}">
        <p14:creationId xmlns:p14="http://schemas.microsoft.com/office/powerpoint/2010/main" val="422186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Reading of 2017 Meeting Minutes (2 of 4)</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97224" y="1276504"/>
            <a:ext cx="11935011" cy="6017032"/>
          </a:xfrm>
          <a:prstGeom prst="rect">
            <a:avLst/>
          </a:prstGeom>
          <a:noFill/>
        </p:spPr>
        <p:txBody>
          <a:bodyPr wrap="square" rtlCol="0">
            <a:spAutoFit/>
          </a:bodyPr>
          <a:lstStyle/>
          <a:p>
            <a:pPr>
              <a:spcAft>
                <a:spcPts val="600"/>
              </a:spcAft>
            </a:pPr>
            <a:r>
              <a:rPr lang="en-US" sz="1700" b="1" dirty="0">
                <a:latin typeface="Calibri" panose="020F0502020204030204" pitchFamily="34" charset="0"/>
                <a:ea typeface="Calibri" panose="020F0502020204030204" pitchFamily="34" charset="0"/>
                <a:cs typeface="Times New Roman" panose="02020603050405020304" pitchFamily="18" charset="0"/>
              </a:rPr>
              <a:t>REPORTS:</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b="1" dirty="0">
                <a:latin typeface="Calibri" panose="020F0502020204030204" pitchFamily="34" charset="0"/>
                <a:ea typeface="Calibri" panose="020F0502020204030204" pitchFamily="34" charset="0"/>
                <a:cs typeface="Times New Roman" panose="02020603050405020304" pitchFamily="18" charset="0"/>
              </a:rPr>
              <a:t>Financial Report</a:t>
            </a:r>
            <a:r>
              <a:rPr lang="en-US" sz="1700" dirty="0">
                <a:latin typeface="Calibri" panose="020F0502020204030204" pitchFamily="34" charset="0"/>
                <a:ea typeface="Calibri" panose="020F0502020204030204" pitchFamily="34" charset="0"/>
                <a:cs typeface="Times New Roman" panose="02020603050405020304" pitchFamily="18" charset="0"/>
              </a:rPr>
              <a:t>:  John Ratliff, Treasurer presented the Financial Report and a Summary of Cash Flow is attached.  $68,836 was collected in 2016 for dues and fees.  $28, 161 was used for road improvements and repairs.  $24, 679 was used for miscellaneous improvements, legal fees and utilities.  The Association saved about $5,000 on maintenance due to volunteer maintenance committee.  The Association had a $17,000 positive cash flow in 2016.</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John brought up the issue of a member who is past due on his membership dues and incurring fees and interest.  There have been written threats to board members from this individual and he has threatened to sue each board member.  It was discussed as to whether the Board should take further legal action.  The consensus of the attending members was to go after him aggressively.  No motion was needed.  A lien has been placed on his property and at this time the amount owed is too high for Small Claims Court.  The members wanted to know if the Association had insurance to cover any lawsuits against the Association.  The Board was going to find out.</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b="1" dirty="0">
                <a:latin typeface="Calibri" panose="020F0502020204030204" pitchFamily="34" charset="0"/>
                <a:ea typeface="Calibri" panose="020F0502020204030204" pitchFamily="34" charset="0"/>
                <a:cs typeface="Times New Roman" panose="02020603050405020304" pitchFamily="18" charset="0"/>
              </a:rPr>
              <a:t>Roads and Maintenance</a:t>
            </a:r>
            <a:r>
              <a:rPr lang="en-US" sz="1700" dirty="0">
                <a:latin typeface="Calibri" panose="020F0502020204030204" pitchFamily="34" charset="0"/>
                <a:ea typeface="Calibri" panose="020F0502020204030204" pitchFamily="34" charset="0"/>
                <a:cs typeface="Times New Roman" panose="02020603050405020304" pitchFamily="18" charset="0"/>
              </a:rPr>
              <a:t>:  Gary Nelson said this is a volunteer committee who has overhauled the front entrance irrigation system, which required $4,500 in supplies, negotiated a new water contract, replaced fence posts, added river rock and cut down 25 trees on the walking path along with a lot of clean up and repairs to a much neglected landscape and irrigation system.  Gary along with Larry Shields and Scott </a:t>
            </a:r>
            <a:r>
              <a:rPr lang="en-US" sz="1700" dirty="0" err="1">
                <a:latin typeface="Calibri" panose="020F0502020204030204" pitchFamily="34" charset="0"/>
                <a:ea typeface="Calibri" panose="020F0502020204030204" pitchFamily="34" charset="0"/>
                <a:cs typeface="Times New Roman" panose="02020603050405020304" pitchFamily="18" charset="0"/>
              </a:rPr>
              <a:t>Millam</a:t>
            </a:r>
            <a:r>
              <a:rPr lang="en-US" sz="1700" dirty="0">
                <a:latin typeface="Calibri" panose="020F0502020204030204" pitchFamily="34" charset="0"/>
                <a:ea typeface="Calibri" panose="020F0502020204030204" pitchFamily="34" charset="0"/>
                <a:cs typeface="Times New Roman" panose="02020603050405020304" pitchFamily="18" charset="0"/>
              </a:rPr>
              <a:t> provided many hours of physical labor at no cost to the Association. Members wanted to see if the trees cut down on the pathway could be chipped and put back on the path.  The Board will look into it. This year there will be a concentration on spraying the roadways.  The old water tanks are abandoned and need to be removed.</a:t>
            </a:r>
          </a:p>
          <a:p>
            <a:pPr>
              <a:spcAft>
                <a:spcPts val="600"/>
              </a:spcAft>
            </a:pPr>
            <a:r>
              <a:rPr lang="en-US" sz="17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ARC</a:t>
            </a:r>
            <a:r>
              <a:rPr lang="en-US" sz="17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Fran </a:t>
            </a:r>
            <a:r>
              <a:rPr lang="en-US" sz="17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Hovan</a:t>
            </a:r>
            <a:r>
              <a:rPr lang="en-US" sz="1700" dirty="0">
                <a:solidFill>
                  <a:prstClr val="black"/>
                </a:solidFill>
                <a:latin typeface="Calibri" panose="020F0502020204030204" pitchFamily="34" charset="0"/>
                <a:ea typeface="Calibri" panose="020F0502020204030204" pitchFamily="34" charset="0"/>
                <a:cs typeface="Times New Roman" panose="02020603050405020304" pitchFamily="18" charset="0"/>
              </a:rPr>
              <a:t> reported that we have a new application on Lake Point Dr, 3 new developments, 2 property improvements, 1 building additional garage, 1 landscape deposit to return and holding 4 landscape deposits.  A member asked if the Ryan house was within the building envelope and Fran confirmed that it was.</a:t>
            </a:r>
            <a:br>
              <a:rPr lang="en-US" sz="17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700" dirty="0">
                <a:solidFill>
                  <a:prstClr val="black"/>
                </a:solidFill>
                <a:latin typeface="Calibri" panose="020F0502020204030204" pitchFamily="34" charset="0"/>
                <a:ea typeface="Calibri" panose="020F0502020204030204" pitchFamily="34" charset="0"/>
                <a:cs typeface="Times New Roman" panose="02020603050405020304" pitchFamily="18" charset="0"/>
              </a:rPr>
              <a:t>Fire Department donation was approved again for 2017 in the amount of $1,000. </a:t>
            </a:r>
          </a:p>
          <a:p>
            <a:pPr>
              <a:spcAft>
                <a:spcPts val="600"/>
              </a:spcAft>
            </a:pPr>
            <a:endParaRPr lang="en-US" b="1" dirty="0">
              <a:latin typeface="Calibri" panose="020F0502020204030204" pitchFamily="34" charset="0"/>
            </a:endParaRPr>
          </a:p>
        </p:txBody>
      </p:sp>
    </p:spTree>
    <p:extLst>
      <p:ext uri="{BB962C8B-B14F-4D97-AF65-F5344CB8AC3E}">
        <p14:creationId xmlns:p14="http://schemas.microsoft.com/office/powerpoint/2010/main" val="125986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Reading of 2017 Meeting Minutes (3 of 4)</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97224" y="1276504"/>
            <a:ext cx="11935011" cy="4801314"/>
          </a:xfrm>
          <a:prstGeom prst="rect">
            <a:avLst/>
          </a:prstGeom>
          <a:noFill/>
        </p:spPr>
        <p:txBody>
          <a:bodyPr wrap="square" rtlCol="0">
            <a:spAutoFit/>
          </a:bodyPr>
          <a:lstStyle/>
          <a:p>
            <a:pPr>
              <a:spcAft>
                <a:spcPts val="600"/>
              </a:spcAft>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Election of Directors:</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Scott opened the floor for nominations for the three Director positions that were open.  Scott nominated himself, John and Walt Ainsworth.  Rory McLeod then nominated Mike Clouse, Jim </a:t>
            </a:r>
            <a:r>
              <a:rPr lang="en-US"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Ybarrondo</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Rory McLeod as a slate to replace the existing nominees.  At this time Mike presented 20 additional proxies that were collected and signed by members that gave Mike the authority to vote their proxies.  There was much confusion as to whether we could discuss the new nominees and what the purpose of this new slate was.  Mike confirmed it was to replace the existing 3 members.  There was much disagreement and contention about what the current board was doing versus what the new slate of nominees wanted done. Mike Clouse wanted it noted that three times inappropriate name calling was directed at Mike and Jim.  It has been noted. After an hour and a half of awful, contentious discussion a vote was called for.  It was seconded and a written vote was turned in. At that time, Susan and Jim confirmed proxies and counted the vote.  The current board slate (Scott, John, Walt) received 26 votes and the new slate (Rory, Mike, Jim) received 27 votes.  At that time Scott announced the results and left the meeting along with many members as the new directors came forward. The remainder of the meeting was conducted by the new board members, Rory McLeod, Mike Clouse and Jim </a:t>
            </a:r>
            <a:r>
              <a:rPr lang="en-US"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Ybarrondo</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new Board’s priorities will be maintenance and paying down debt and Board transparency. It is also the Board’s responsibility to collect dues so they will be aggressively pursuing delinquent members. Jim said there would be no new Association expenditures until the debt is paid off and he is estimating that will be in 2018. The intent of the last increase in dues ($120 increase) was to place that amount into a separate fund to pay for future road construction.</a:t>
            </a:r>
            <a:endParaRPr lang="en-US" b="1" dirty="0">
              <a:latin typeface="Calibri" panose="020F0502020204030204" pitchFamily="34" charset="0"/>
            </a:endParaRPr>
          </a:p>
        </p:txBody>
      </p:sp>
    </p:spTree>
    <p:extLst>
      <p:ext uri="{BB962C8B-B14F-4D97-AF65-F5344CB8AC3E}">
        <p14:creationId xmlns:p14="http://schemas.microsoft.com/office/powerpoint/2010/main" val="40049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Reading of 2017 Meeting Minutes (4 of 4)</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197224" y="1276504"/>
            <a:ext cx="11935011" cy="2862322"/>
          </a:xfrm>
          <a:prstGeom prst="rect">
            <a:avLst/>
          </a:prstGeom>
          <a:noFill/>
        </p:spPr>
        <p:txBody>
          <a:bodyPr wrap="square" rtlCol="0">
            <a:spAutoFit/>
          </a:bodyPr>
          <a:lstStyle/>
          <a:p>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New Business:</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new Avalanche Irrigation District is a new proposed irrigation/subdivision district on the East Shore of Canyon Ferry Lake by Goose Bay. They are proposing 51 high density water wells that will pull from Canyon Ferry Lake and the aquifer system around the lake.  The Board is concerned about how this will affect the wells in our subdivision.  There are ongoing meetings and the Board encouraged those that could attend to do so and vote No.  </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new Board will meet with Gary Nelson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to</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figure out how to proceed with the maintenance going forward.</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It was motioned, seconded and approved to adjourn the meeting at 1:20 p.m.</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Jim </a:t>
            </a:r>
            <a:r>
              <a:rPr lang="en-US"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Ybarrondo</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Mike Clouse, Rory McLeod, Susan Peters, Secretary</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Approval; Move to Except;                     Yes                                         No                                          Yes, with Corrections</a:t>
            </a:r>
            <a:endParaRPr lang="en-US" dirty="0"/>
          </a:p>
        </p:txBody>
      </p:sp>
    </p:spTree>
    <p:extLst>
      <p:ext uri="{BB962C8B-B14F-4D97-AF65-F5344CB8AC3E}">
        <p14:creationId xmlns:p14="http://schemas.microsoft.com/office/powerpoint/2010/main" val="281373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CCA219-C6BA-4226-B1C6-5F356353B9D1}"/>
              </a:ext>
            </a:extLst>
          </p:cNvPr>
          <p:cNvSpPr txBox="1">
            <a:spLocks/>
          </p:cNvSpPr>
          <p:nvPr/>
        </p:nvSpPr>
        <p:spPr>
          <a:xfrm>
            <a:off x="946110" y="101301"/>
            <a:ext cx="10515600" cy="98039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dirty="0"/>
              <a:t>Canyon Ferry Crossing Owners Association Annual Meeting – 2018</a:t>
            </a:r>
          </a:p>
          <a:p>
            <a:r>
              <a:rPr lang="en-US" sz="3600" dirty="0"/>
              <a:t>Election of Directors</a:t>
            </a:r>
          </a:p>
        </p:txBody>
      </p:sp>
      <p:pic>
        <p:nvPicPr>
          <p:cNvPr id="7" name="Picture 6">
            <a:extLst>
              <a:ext uri="{FF2B5EF4-FFF2-40B4-BE49-F238E27FC236}">
                <a16:creationId xmlns:a16="http://schemas.microsoft.com/office/drawing/2014/main" id="{0059FF38-55CC-4090-93E4-D4E5FBAA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64" y="101301"/>
            <a:ext cx="841248" cy="1097280"/>
          </a:xfrm>
          <a:prstGeom prst="rect">
            <a:avLst/>
          </a:prstGeom>
        </p:spPr>
      </p:pic>
      <p:cxnSp>
        <p:nvCxnSpPr>
          <p:cNvPr id="8" name="Straight Connector 7">
            <a:extLst>
              <a:ext uri="{FF2B5EF4-FFF2-40B4-BE49-F238E27FC236}">
                <a16:creationId xmlns:a16="http://schemas.microsoft.com/office/drawing/2014/main" id="{38AE61CF-7736-4B80-A272-65928FC5F0C7}"/>
              </a:ext>
            </a:extLst>
          </p:cNvPr>
          <p:cNvCxnSpPr/>
          <p:nvPr/>
        </p:nvCxnSpPr>
        <p:spPr>
          <a:xfrm>
            <a:off x="1295400" y="1198581"/>
            <a:ext cx="10654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FCD2D8-6317-44B7-8A24-383BF4CB9CD7}"/>
              </a:ext>
            </a:extLst>
          </p:cNvPr>
          <p:cNvCxnSpPr>
            <a:cxnSpLocks/>
          </p:cNvCxnSpPr>
          <p:nvPr/>
        </p:nvCxnSpPr>
        <p:spPr>
          <a:xfrm>
            <a:off x="1469985" y="1120658"/>
            <a:ext cx="10341015"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3A9832-103E-45BA-9DB9-E963E6FF543F}"/>
              </a:ext>
            </a:extLst>
          </p:cNvPr>
          <p:cNvSpPr txBox="1"/>
          <p:nvPr/>
        </p:nvSpPr>
        <p:spPr>
          <a:xfrm>
            <a:off x="242764" y="1653021"/>
            <a:ext cx="11935011"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Board Secretary; TJ Hull (2 year term)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Board 2</a:t>
            </a:r>
            <a:r>
              <a:rPr lang="en-US" sz="2800" baseline="30000" dirty="0"/>
              <a:t>nd</a:t>
            </a:r>
            <a:r>
              <a:rPr lang="en-US" sz="2800" dirty="0"/>
              <a:t> Vice; Rod Kessel (2 year term)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Nominations from the Floor for the Board?</a:t>
            </a:r>
          </a:p>
        </p:txBody>
      </p:sp>
    </p:spTree>
    <p:extLst>
      <p:ext uri="{BB962C8B-B14F-4D97-AF65-F5344CB8AC3E}">
        <p14:creationId xmlns:p14="http://schemas.microsoft.com/office/powerpoint/2010/main" val="4167449902"/>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2058</Words>
  <Application>Microsoft Office PowerPoint</Application>
  <PresentationFormat>Widescreen</PresentationFormat>
  <Paragraphs>352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THEODORE HULL</dc:creator>
  <cp:lastModifiedBy>RORY RACHEL McLeod</cp:lastModifiedBy>
  <cp:revision>53</cp:revision>
  <dcterms:created xsi:type="dcterms:W3CDTF">2018-07-03T22:01:50Z</dcterms:created>
  <dcterms:modified xsi:type="dcterms:W3CDTF">2018-07-30T22:27:16Z</dcterms:modified>
</cp:coreProperties>
</file>