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446" r:id="rId3"/>
    <p:sldId id="279" r:id="rId4"/>
    <p:sldId id="278" r:id="rId5"/>
    <p:sldId id="281" r:id="rId6"/>
    <p:sldId id="282" r:id="rId7"/>
    <p:sldId id="284" r:id="rId8"/>
    <p:sldId id="287" r:id="rId9"/>
    <p:sldId id="288" r:id="rId10"/>
    <p:sldId id="291" r:id="rId11"/>
    <p:sldId id="447" r:id="rId12"/>
    <p:sldId id="292" r:id="rId13"/>
    <p:sldId id="294" r:id="rId14"/>
    <p:sldId id="295" r:id="rId15"/>
    <p:sldId id="298" r:id="rId16"/>
    <p:sldId id="280" r:id="rId17"/>
    <p:sldId id="300" r:id="rId1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dney Kessel" initials="RK" lastIdx="2" clrIdx="0">
    <p:extLst>
      <p:ext uri="{19B8F6BF-5375-455C-9EA6-DF929625EA0E}">
        <p15:presenceInfo xmlns:p15="http://schemas.microsoft.com/office/powerpoint/2012/main" userId="c9e354ee75ba7406" providerId="Windows Live"/>
      </p:ext>
    </p:extLst>
  </p:cmAuthor>
  <p:cmAuthor id="2" name="RORY RACHEL McLeod" initials="RRM" lastIdx="3" clrIdx="1">
    <p:extLst>
      <p:ext uri="{19B8F6BF-5375-455C-9EA6-DF929625EA0E}">
        <p15:presenceInfo xmlns:p15="http://schemas.microsoft.com/office/powerpoint/2012/main" userId="e742b04cc96d2a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8" autoAdjust="0"/>
    <p:restoredTop sz="94206" autoAdjust="0"/>
  </p:normalViewPr>
  <p:slideViewPr>
    <p:cSldViewPr snapToGrid="0">
      <p:cViewPr varScale="1">
        <p:scale>
          <a:sx n="69" d="100"/>
          <a:sy n="69" d="100"/>
        </p:scale>
        <p:origin x="7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idx="1"/>
          </p:nvPr>
        </p:nvSpPr>
        <p:spPr>
          <a:xfrm>
            <a:off x="4023093" y="0"/>
            <a:ext cx="3077739" cy="471054"/>
          </a:xfrm>
          <a:prstGeom prst="rect">
            <a:avLst/>
          </a:prstGeom>
        </p:spPr>
        <p:txBody>
          <a:bodyPr vert="horz" lIns="94221" tIns="47111" rIns="94221" bIns="47111" rtlCol="0"/>
          <a:lstStyle>
            <a:lvl1pPr algn="r">
              <a:defRPr sz="1200"/>
            </a:lvl1pPr>
          </a:lstStyle>
          <a:p>
            <a:fld id="{E560E080-3C69-409A-A797-6DA866B5CF2E}" type="datetimeFigureOut">
              <a:rPr lang="en-US" smtClean="0"/>
              <a:t>7/30/2024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1" tIns="47111" rIns="94221" bIns="47111"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1" tIns="47111" rIns="94221" bIns="471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21" tIns="47111" rIns="94221" bIns="4711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21" tIns="47111" rIns="94221" bIns="47111" rtlCol="0" anchor="b"/>
          <a:lstStyle>
            <a:lvl1pPr algn="r">
              <a:defRPr sz="1200"/>
            </a:lvl1pPr>
          </a:lstStyle>
          <a:p>
            <a:fld id="{2EB5A57C-595F-4730-9151-26CBEE888BDC}" type="slidenum">
              <a:rPr lang="en-US" smtClean="0"/>
              <a:t>‹#›</a:t>
            </a:fld>
            <a:endParaRPr lang="en-US"/>
          </a:p>
        </p:txBody>
      </p:sp>
    </p:spTree>
    <p:extLst>
      <p:ext uri="{BB962C8B-B14F-4D97-AF65-F5344CB8AC3E}">
        <p14:creationId xmlns:p14="http://schemas.microsoft.com/office/powerpoint/2010/main" val="2220523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0CCDD-4942-4AFC-87FB-83ADBF4D56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871BEF-0AB0-4C68-A36E-F97813C507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51F0F5-C9BC-4A29-854F-6B222D128710}"/>
              </a:ext>
            </a:extLst>
          </p:cNvPr>
          <p:cNvSpPr>
            <a:spLocks noGrp="1"/>
          </p:cNvSpPr>
          <p:nvPr>
            <p:ph type="dt" sz="half" idx="10"/>
          </p:nvPr>
        </p:nvSpPr>
        <p:spPr/>
        <p:txBody>
          <a:bodyPr/>
          <a:lstStyle/>
          <a:p>
            <a:fld id="{0F982E44-1F12-460A-9DD2-B3C1B364EE37}" type="datetimeFigureOut">
              <a:rPr lang="en-US" smtClean="0"/>
              <a:t>7/30/2024</a:t>
            </a:fld>
            <a:endParaRPr lang="en-US"/>
          </a:p>
        </p:txBody>
      </p:sp>
      <p:sp>
        <p:nvSpPr>
          <p:cNvPr id="5" name="Footer Placeholder 4">
            <a:extLst>
              <a:ext uri="{FF2B5EF4-FFF2-40B4-BE49-F238E27FC236}">
                <a16:creationId xmlns:a16="http://schemas.microsoft.com/office/drawing/2014/main" id="{CFAD6EA4-6289-4D94-BDBC-E1C5A7DA27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A8D3E3-B796-4C44-9F57-0D8E44658FE4}"/>
              </a:ext>
            </a:extLst>
          </p:cNvPr>
          <p:cNvSpPr>
            <a:spLocks noGrp="1"/>
          </p:cNvSpPr>
          <p:nvPr>
            <p:ph type="sldNum" sz="quarter" idx="12"/>
          </p:nvPr>
        </p:nvSpPr>
        <p:spPr/>
        <p:txBody>
          <a:bodyPr/>
          <a:lstStyle/>
          <a:p>
            <a:fld id="{833E1A6C-C49F-4883-848B-907EC9C7FE33}" type="slidenum">
              <a:rPr lang="en-US" smtClean="0"/>
              <a:t>‹#›</a:t>
            </a:fld>
            <a:endParaRPr lang="en-US"/>
          </a:p>
        </p:txBody>
      </p:sp>
    </p:spTree>
    <p:extLst>
      <p:ext uri="{BB962C8B-B14F-4D97-AF65-F5344CB8AC3E}">
        <p14:creationId xmlns:p14="http://schemas.microsoft.com/office/powerpoint/2010/main" val="1778281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4C210-142A-4ABF-AF52-6B633D2835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497BA1-FA67-475D-9C6C-AB10026C33B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B66FB5-FAFA-4D8D-8712-9A8796225E10}"/>
              </a:ext>
            </a:extLst>
          </p:cNvPr>
          <p:cNvSpPr>
            <a:spLocks noGrp="1"/>
          </p:cNvSpPr>
          <p:nvPr>
            <p:ph type="dt" sz="half" idx="10"/>
          </p:nvPr>
        </p:nvSpPr>
        <p:spPr/>
        <p:txBody>
          <a:bodyPr/>
          <a:lstStyle/>
          <a:p>
            <a:fld id="{0F982E44-1F12-460A-9DD2-B3C1B364EE37}" type="datetimeFigureOut">
              <a:rPr lang="en-US" smtClean="0"/>
              <a:t>7/30/2024</a:t>
            </a:fld>
            <a:endParaRPr lang="en-US"/>
          </a:p>
        </p:txBody>
      </p:sp>
      <p:sp>
        <p:nvSpPr>
          <p:cNvPr id="5" name="Footer Placeholder 4">
            <a:extLst>
              <a:ext uri="{FF2B5EF4-FFF2-40B4-BE49-F238E27FC236}">
                <a16:creationId xmlns:a16="http://schemas.microsoft.com/office/drawing/2014/main" id="{784EE937-7EFB-4BA1-9045-A6A0A9F74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54049F-D662-4FB3-8DCC-3D0F3AA4F0AA}"/>
              </a:ext>
            </a:extLst>
          </p:cNvPr>
          <p:cNvSpPr>
            <a:spLocks noGrp="1"/>
          </p:cNvSpPr>
          <p:nvPr>
            <p:ph type="sldNum" sz="quarter" idx="12"/>
          </p:nvPr>
        </p:nvSpPr>
        <p:spPr/>
        <p:txBody>
          <a:bodyPr/>
          <a:lstStyle/>
          <a:p>
            <a:fld id="{833E1A6C-C49F-4883-848B-907EC9C7FE33}" type="slidenum">
              <a:rPr lang="en-US" smtClean="0"/>
              <a:t>‹#›</a:t>
            </a:fld>
            <a:endParaRPr lang="en-US"/>
          </a:p>
        </p:txBody>
      </p:sp>
    </p:spTree>
    <p:extLst>
      <p:ext uri="{BB962C8B-B14F-4D97-AF65-F5344CB8AC3E}">
        <p14:creationId xmlns:p14="http://schemas.microsoft.com/office/powerpoint/2010/main" val="864825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774E7C-7325-4862-92A2-8EA44E829D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5AEA06-7562-42AB-A60A-588FBEC777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7E02F0-939E-41AD-A6B1-633616360574}"/>
              </a:ext>
            </a:extLst>
          </p:cNvPr>
          <p:cNvSpPr>
            <a:spLocks noGrp="1"/>
          </p:cNvSpPr>
          <p:nvPr>
            <p:ph type="dt" sz="half" idx="10"/>
          </p:nvPr>
        </p:nvSpPr>
        <p:spPr/>
        <p:txBody>
          <a:bodyPr/>
          <a:lstStyle/>
          <a:p>
            <a:fld id="{0F982E44-1F12-460A-9DD2-B3C1B364EE37}" type="datetimeFigureOut">
              <a:rPr lang="en-US" smtClean="0"/>
              <a:t>7/30/2024</a:t>
            </a:fld>
            <a:endParaRPr lang="en-US"/>
          </a:p>
        </p:txBody>
      </p:sp>
      <p:sp>
        <p:nvSpPr>
          <p:cNvPr id="5" name="Footer Placeholder 4">
            <a:extLst>
              <a:ext uri="{FF2B5EF4-FFF2-40B4-BE49-F238E27FC236}">
                <a16:creationId xmlns:a16="http://schemas.microsoft.com/office/drawing/2014/main" id="{904F8EE7-80B0-468A-BD1E-466A807638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78B590-E8AE-4B62-871B-402B4D531799}"/>
              </a:ext>
            </a:extLst>
          </p:cNvPr>
          <p:cNvSpPr>
            <a:spLocks noGrp="1"/>
          </p:cNvSpPr>
          <p:nvPr>
            <p:ph type="sldNum" sz="quarter" idx="12"/>
          </p:nvPr>
        </p:nvSpPr>
        <p:spPr/>
        <p:txBody>
          <a:bodyPr/>
          <a:lstStyle/>
          <a:p>
            <a:fld id="{833E1A6C-C49F-4883-848B-907EC9C7FE33}" type="slidenum">
              <a:rPr lang="en-US" smtClean="0"/>
              <a:t>‹#›</a:t>
            </a:fld>
            <a:endParaRPr lang="en-US"/>
          </a:p>
        </p:txBody>
      </p:sp>
    </p:spTree>
    <p:extLst>
      <p:ext uri="{BB962C8B-B14F-4D97-AF65-F5344CB8AC3E}">
        <p14:creationId xmlns:p14="http://schemas.microsoft.com/office/powerpoint/2010/main" val="2112398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63927-9604-4B06-9736-12F7B1A83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9024C4-A6FC-49F3-BE67-A6BAF62DB8C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AF3F44-B552-4770-803E-573C0AAAB92C}"/>
              </a:ext>
            </a:extLst>
          </p:cNvPr>
          <p:cNvSpPr>
            <a:spLocks noGrp="1"/>
          </p:cNvSpPr>
          <p:nvPr>
            <p:ph type="dt" sz="half" idx="10"/>
          </p:nvPr>
        </p:nvSpPr>
        <p:spPr/>
        <p:txBody>
          <a:bodyPr/>
          <a:lstStyle/>
          <a:p>
            <a:fld id="{0F982E44-1F12-460A-9DD2-B3C1B364EE37}" type="datetimeFigureOut">
              <a:rPr lang="en-US" smtClean="0"/>
              <a:t>7/30/2024</a:t>
            </a:fld>
            <a:endParaRPr lang="en-US"/>
          </a:p>
        </p:txBody>
      </p:sp>
      <p:sp>
        <p:nvSpPr>
          <p:cNvPr id="5" name="Footer Placeholder 4">
            <a:extLst>
              <a:ext uri="{FF2B5EF4-FFF2-40B4-BE49-F238E27FC236}">
                <a16:creationId xmlns:a16="http://schemas.microsoft.com/office/drawing/2014/main" id="{62CE738D-D76D-4D53-9199-B530074BD3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B5875D-F9C7-4284-8C05-4FEEF506A1CF}"/>
              </a:ext>
            </a:extLst>
          </p:cNvPr>
          <p:cNvSpPr>
            <a:spLocks noGrp="1"/>
          </p:cNvSpPr>
          <p:nvPr>
            <p:ph type="sldNum" sz="quarter" idx="12"/>
          </p:nvPr>
        </p:nvSpPr>
        <p:spPr/>
        <p:txBody>
          <a:bodyPr/>
          <a:lstStyle/>
          <a:p>
            <a:fld id="{833E1A6C-C49F-4883-848B-907EC9C7FE33}" type="slidenum">
              <a:rPr lang="en-US" smtClean="0"/>
              <a:t>‹#›</a:t>
            </a:fld>
            <a:endParaRPr lang="en-US"/>
          </a:p>
        </p:txBody>
      </p:sp>
    </p:spTree>
    <p:extLst>
      <p:ext uri="{BB962C8B-B14F-4D97-AF65-F5344CB8AC3E}">
        <p14:creationId xmlns:p14="http://schemas.microsoft.com/office/powerpoint/2010/main" val="96526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2B25A-20ED-4B34-8717-C6A96BA990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C30978-D99A-4C8D-891E-9A1EDE3638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EB1C41-8CFE-4DCF-8F12-9B84CDC9386F}"/>
              </a:ext>
            </a:extLst>
          </p:cNvPr>
          <p:cNvSpPr>
            <a:spLocks noGrp="1"/>
          </p:cNvSpPr>
          <p:nvPr>
            <p:ph type="dt" sz="half" idx="10"/>
          </p:nvPr>
        </p:nvSpPr>
        <p:spPr/>
        <p:txBody>
          <a:bodyPr/>
          <a:lstStyle/>
          <a:p>
            <a:fld id="{0F982E44-1F12-460A-9DD2-B3C1B364EE37}" type="datetimeFigureOut">
              <a:rPr lang="en-US" smtClean="0"/>
              <a:t>7/30/2024</a:t>
            </a:fld>
            <a:endParaRPr lang="en-US"/>
          </a:p>
        </p:txBody>
      </p:sp>
      <p:sp>
        <p:nvSpPr>
          <p:cNvPr id="5" name="Footer Placeholder 4">
            <a:extLst>
              <a:ext uri="{FF2B5EF4-FFF2-40B4-BE49-F238E27FC236}">
                <a16:creationId xmlns:a16="http://schemas.microsoft.com/office/drawing/2014/main" id="{76786F74-1641-45E6-8705-D89CDE37E9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5B7572-AAAA-49C9-B238-1C2EDF7E969D}"/>
              </a:ext>
            </a:extLst>
          </p:cNvPr>
          <p:cNvSpPr>
            <a:spLocks noGrp="1"/>
          </p:cNvSpPr>
          <p:nvPr>
            <p:ph type="sldNum" sz="quarter" idx="12"/>
          </p:nvPr>
        </p:nvSpPr>
        <p:spPr/>
        <p:txBody>
          <a:bodyPr/>
          <a:lstStyle/>
          <a:p>
            <a:fld id="{833E1A6C-C49F-4883-848B-907EC9C7FE33}" type="slidenum">
              <a:rPr lang="en-US" smtClean="0"/>
              <a:t>‹#›</a:t>
            </a:fld>
            <a:endParaRPr lang="en-US"/>
          </a:p>
        </p:txBody>
      </p:sp>
    </p:spTree>
    <p:extLst>
      <p:ext uri="{BB962C8B-B14F-4D97-AF65-F5344CB8AC3E}">
        <p14:creationId xmlns:p14="http://schemas.microsoft.com/office/powerpoint/2010/main" val="3172029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502EA-8C67-44BB-AED5-72FB242400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689299-EACC-40D6-BC2F-637E7925BDD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8D0E62-3C57-4048-9480-F72E007BF8B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09742F-0442-49C1-ABDE-CD6EDADB2475}"/>
              </a:ext>
            </a:extLst>
          </p:cNvPr>
          <p:cNvSpPr>
            <a:spLocks noGrp="1"/>
          </p:cNvSpPr>
          <p:nvPr>
            <p:ph type="dt" sz="half" idx="10"/>
          </p:nvPr>
        </p:nvSpPr>
        <p:spPr/>
        <p:txBody>
          <a:bodyPr/>
          <a:lstStyle/>
          <a:p>
            <a:fld id="{0F982E44-1F12-460A-9DD2-B3C1B364EE37}" type="datetimeFigureOut">
              <a:rPr lang="en-US" smtClean="0"/>
              <a:t>7/30/2024</a:t>
            </a:fld>
            <a:endParaRPr lang="en-US"/>
          </a:p>
        </p:txBody>
      </p:sp>
      <p:sp>
        <p:nvSpPr>
          <p:cNvPr id="6" name="Footer Placeholder 5">
            <a:extLst>
              <a:ext uri="{FF2B5EF4-FFF2-40B4-BE49-F238E27FC236}">
                <a16:creationId xmlns:a16="http://schemas.microsoft.com/office/drawing/2014/main" id="{579A6FA3-9F6A-49BA-A10D-71D3AC9EBE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E2C4F5-A625-4133-85D4-E8624D202095}"/>
              </a:ext>
            </a:extLst>
          </p:cNvPr>
          <p:cNvSpPr>
            <a:spLocks noGrp="1"/>
          </p:cNvSpPr>
          <p:nvPr>
            <p:ph type="sldNum" sz="quarter" idx="12"/>
          </p:nvPr>
        </p:nvSpPr>
        <p:spPr/>
        <p:txBody>
          <a:bodyPr/>
          <a:lstStyle/>
          <a:p>
            <a:fld id="{833E1A6C-C49F-4883-848B-907EC9C7FE33}" type="slidenum">
              <a:rPr lang="en-US" smtClean="0"/>
              <a:t>‹#›</a:t>
            </a:fld>
            <a:endParaRPr lang="en-US"/>
          </a:p>
        </p:txBody>
      </p:sp>
    </p:spTree>
    <p:extLst>
      <p:ext uri="{BB962C8B-B14F-4D97-AF65-F5344CB8AC3E}">
        <p14:creationId xmlns:p14="http://schemas.microsoft.com/office/powerpoint/2010/main" val="827915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BEAD1-5F60-45C7-B372-1637E21A87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282101-4BE6-4C6F-89F6-A78DF99B20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38B9D2E-CBE7-43F2-8BBC-C2247DD531B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8C8DBB-860A-4003-B3C9-6B8B260368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F538672-07AA-4E59-BE11-FBA3921093B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927E9C-7DAD-4C5F-8D12-6E1E4EF57F57}"/>
              </a:ext>
            </a:extLst>
          </p:cNvPr>
          <p:cNvSpPr>
            <a:spLocks noGrp="1"/>
          </p:cNvSpPr>
          <p:nvPr>
            <p:ph type="dt" sz="half" idx="10"/>
          </p:nvPr>
        </p:nvSpPr>
        <p:spPr/>
        <p:txBody>
          <a:bodyPr/>
          <a:lstStyle/>
          <a:p>
            <a:fld id="{0F982E44-1F12-460A-9DD2-B3C1B364EE37}" type="datetimeFigureOut">
              <a:rPr lang="en-US" smtClean="0"/>
              <a:t>7/30/2024</a:t>
            </a:fld>
            <a:endParaRPr lang="en-US"/>
          </a:p>
        </p:txBody>
      </p:sp>
      <p:sp>
        <p:nvSpPr>
          <p:cNvPr id="8" name="Footer Placeholder 7">
            <a:extLst>
              <a:ext uri="{FF2B5EF4-FFF2-40B4-BE49-F238E27FC236}">
                <a16:creationId xmlns:a16="http://schemas.microsoft.com/office/drawing/2014/main" id="{F11596A2-F2D9-474B-8D04-29594E6EF3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FE5110-FA65-430D-84C4-47B6D74AB839}"/>
              </a:ext>
            </a:extLst>
          </p:cNvPr>
          <p:cNvSpPr>
            <a:spLocks noGrp="1"/>
          </p:cNvSpPr>
          <p:nvPr>
            <p:ph type="sldNum" sz="quarter" idx="12"/>
          </p:nvPr>
        </p:nvSpPr>
        <p:spPr/>
        <p:txBody>
          <a:bodyPr/>
          <a:lstStyle/>
          <a:p>
            <a:fld id="{833E1A6C-C49F-4883-848B-907EC9C7FE33}" type="slidenum">
              <a:rPr lang="en-US" smtClean="0"/>
              <a:t>‹#›</a:t>
            </a:fld>
            <a:endParaRPr lang="en-US"/>
          </a:p>
        </p:txBody>
      </p:sp>
    </p:spTree>
    <p:extLst>
      <p:ext uri="{BB962C8B-B14F-4D97-AF65-F5344CB8AC3E}">
        <p14:creationId xmlns:p14="http://schemas.microsoft.com/office/powerpoint/2010/main" val="412964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47C7877-17E6-457C-B4D2-90C6F25F439A}"/>
              </a:ext>
            </a:extLst>
          </p:cNvPr>
          <p:cNvSpPr>
            <a:spLocks noGrp="1"/>
          </p:cNvSpPr>
          <p:nvPr>
            <p:ph type="dt" sz="half" idx="10"/>
          </p:nvPr>
        </p:nvSpPr>
        <p:spPr/>
        <p:txBody>
          <a:bodyPr/>
          <a:lstStyle/>
          <a:p>
            <a:fld id="{0F982E44-1F12-460A-9DD2-B3C1B364EE37}" type="datetimeFigureOut">
              <a:rPr lang="en-US" smtClean="0"/>
              <a:t>7/30/2024</a:t>
            </a:fld>
            <a:endParaRPr lang="en-US"/>
          </a:p>
        </p:txBody>
      </p:sp>
      <p:sp>
        <p:nvSpPr>
          <p:cNvPr id="4" name="Footer Placeholder 3">
            <a:extLst>
              <a:ext uri="{FF2B5EF4-FFF2-40B4-BE49-F238E27FC236}">
                <a16:creationId xmlns:a16="http://schemas.microsoft.com/office/drawing/2014/main" id="{5CF9F320-8832-4647-91DF-FEEEB51A0D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26655E-F84D-408B-97FD-AE1AAC3DC369}"/>
              </a:ext>
            </a:extLst>
          </p:cNvPr>
          <p:cNvSpPr>
            <a:spLocks noGrp="1"/>
          </p:cNvSpPr>
          <p:nvPr>
            <p:ph type="sldNum" sz="quarter" idx="12"/>
          </p:nvPr>
        </p:nvSpPr>
        <p:spPr/>
        <p:txBody>
          <a:bodyPr/>
          <a:lstStyle/>
          <a:p>
            <a:fld id="{833E1A6C-C49F-4883-848B-907EC9C7FE33}" type="slidenum">
              <a:rPr lang="en-US" smtClean="0"/>
              <a:t>‹#›</a:t>
            </a:fld>
            <a:endParaRPr lang="en-US"/>
          </a:p>
        </p:txBody>
      </p:sp>
    </p:spTree>
    <p:extLst>
      <p:ext uri="{BB962C8B-B14F-4D97-AF65-F5344CB8AC3E}">
        <p14:creationId xmlns:p14="http://schemas.microsoft.com/office/powerpoint/2010/main" val="129201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DF0D69-015A-497D-A140-E6765392946C}"/>
              </a:ext>
            </a:extLst>
          </p:cNvPr>
          <p:cNvSpPr>
            <a:spLocks noGrp="1"/>
          </p:cNvSpPr>
          <p:nvPr>
            <p:ph type="dt" sz="half" idx="10"/>
          </p:nvPr>
        </p:nvSpPr>
        <p:spPr/>
        <p:txBody>
          <a:bodyPr/>
          <a:lstStyle/>
          <a:p>
            <a:fld id="{0F982E44-1F12-460A-9DD2-B3C1B364EE37}" type="datetimeFigureOut">
              <a:rPr lang="en-US" smtClean="0"/>
              <a:t>7/30/2024</a:t>
            </a:fld>
            <a:endParaRPr lang="en-US"/>
          </a:p>
        </p:txBody>
      </p:sp>
      <p:sp>
        <p:nvSpPr>
          <p:cNvPr id="3" name="Footer Placeholder 2">
            <a:extLst>
              <a:ext uri="{FF2B5EF4-FFF2-40B4-BE49-F238E27FC236}">
                <a16:creationId xmlns:a16="http://schemas.microsoft.com/office/drawing/2014/main" id="{21084AB0-5832-4E73-8085-13DA2A2411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A10E71-B2F0-4852-9B5D-9C44D8B8370B}"/>
              </a:ext>
            </a:extLst>
          </p:cNvPr>
          <p:cNvSpPr>
            <a:spLocks noGrp="1"/>
          </p:cNvSpPr>
          <p:nvPr>
            <p:ph type="sldNum" sz="quarter" idx="12"/>
          </p:nvPr>
        </p:nvSpPr>
        <p:spPr/>
        <p:txBody>
          <a:bodyPr/>
          <a:lstStyle/>
          <a:p>
            <a:fld id="{833E1A6C-C49F-4883-848B-907EC9C7FE33}" type="slidenum">
              <a:rPr lang="en-US" smtClean="0"/>
              <a:t>‹#›</a:t>
            </a:fld>
            <a:endParaRPr lang="en-US"/>
          </a:p>
        </p:txBody>
      </p:sp>
    </p:spTree>
    <p:extLst>
      <p:ext uri="{BB962C8B-B14F-4D97-AF65-F5344CB8AC3E}">
        <p14:creationId xmlns:p14="http://schemas.microsoft.com/office/powerpoint/2010/main" val="1192463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78E31-4E5D-40F0-9690-2A70926E14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7FCF7C-CE83-46B6-9FD2-8DD3EE2B19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F29EC5-F967-46D1-9015-3A18BC0ADD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30B4B5-F848-43CC-A98C-9A85B403002C}"/>
              </a:ext>
            </a:extLst>
          </p:cNvPr>
          <p:cNvSpPr>
            <a:spLocks noGrp="1"/>
          </p:cNvSpPr>
          <p:nvPr>
            <p:ph type="dt" sz="half" idx="10"/>
          </p:nvPr>
        </p:nvSpPr>
        <p:spPr/>
        <p:txBody>
          <a:bodyPr/>
          <a:lstStyle/>
          <a:p>
            <a:fld id="{0F982E44-1F12-460A-9DD2-B3C1B364EE37}" type="datetimeFigureOut">
              <a:rPr lang="en-US" smtClean="0"/>
              <a:t>7/30/2024</a:t>
            </a:fld>
            <a:endParaRPr lang="en-US"/>
          </a:p>
        </p:txBody>
      </p:sp>
      <p:sp>
        <p:nvSpPr>
          <p:cNvPr id="6" name="Footer Placeholder 5">
            <a:extLst>
              <a:ext uri="{FF2B5EF4-FFF2-40B4-BE49-F238E27FC236}">
                <a16:creationId xmlns:a16="http://schemas.microsoft.com/office/drawing/2014/main" id="{B9282501-44DD-44DB-9D85-7104307524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09FD6B-FF8B-403F-88AA-0E1BE9FE59BF}"/>
              </a:ext>
            </a:extLst>
          </p:cNvPr>
          <p:cNvSpPr>
            <a:spLocks noGrp="1"/>
          </p:cNvSpPr>
          <p:nvPr>
            <p:ph type="sldNum" sz="quarter" idx="12"/>
          </p:nvPr>
        </p:nvSpPr>
        <p:spPr/>
        <p:txBody>
          <a:bodyPr/>
          <a:lstStyle/>
          <a:p>
            <a:fld id="{833E1A6C-C49F-4883-848B-907EC9C7FE33}" type="slidenum">
              <a:rPr lang="en-US" smtClean="0"/>
              <a:t>‹#›</a:t>
            </a:fld>
            <a:endParaRPr lang="en-US"/>
          </a:p>
        </p:txBody>
      </p:sp>
    </p:spTree>
    <p:extLst>
      <p:ext uri="{BB962C8B-B14F-4D97-AF65-F5344CB8AC3E}">
        <p14:creationId xmlns:p14="http://schemas.microsoft.com/office/powerpoint/2010/main" val="3884618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061B2-09EA-43ED-B899-E7C3F88152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E787CE-6AAE-4F75-A27F-C8FE6F4F37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4A53A6-D37D-4869-A84F-F8462E38E1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B80D93-D8A6-4FC8-B7DB-39B88950B4EF}"/>
              </a:ext>
            </a:extLst>
          </p:cNvPr>
          <p:cNvSpPr>
            <a:spLocks noGrp="1"/>
          </p:cNvSpPr>
          <p:nvPr>
            <p:ph type="dt" sz="half" idx="10"/>
          </p:nvPr>
        </p:nvSpPr>
        <p:spPr/>
        <p:txBody>
          <a:bodyPr/>
          <a:lstStyle/>
          <a:p>
            <a:fld id="{0F982E44-1F12-460A-9DD2-B3C1B364EE37}" type="datetimeFigureOut">
              <a:rPr lang="en-US" smtClean="0"/>
              <a:t>7/30/2024</a:t>
            </a:fld>
            <a:endParaRPr lang="en-US"/>
          </a:p>
        </p:txBody>
      </p:sp>
      <p:sp>
        <p:nvSpPr>
          <p:cNvPr id="6" name="Footer Placeholder 5">
            <a:extLst>
              <a:ext uri="{FF2B5EF4-FFF2-40B4-BE49-F238E27FC236}">
                <a16:creationId xmlns:a16="http://schemas.microsoft.com/office/drawing/2014/main" id="{DBC8EA02-B1B7-486E-8953-78318E8C06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F89895-3F21-4CFD-B706-FFBC76EEFCB6}"/>
              </a:ext>
            </a:extLst>
          </p:cNvPr>
          <p:cNvSpPr>
            <a:spLocks noGrp="1"/>
          </p:cNvSpPr>
          <p:nvPr>
            <p:ph type="sldNum" sz="quarter" idx="12"/>
          </p:nvPr>
        </p:nvSpPr>
        <p:spPr/>
        <p:txBody>
          <a:bodyPr/>
          <a:lstStyle/>
          <a:p>
            <a:fld id="{833E1A6C-C49F-4883-848B-907EC9C7FE33}" type="slidenum">
              <a:rPr lang="en-US" smtClean="0"/>
              <a:t>‹#›</a:t>
            </a:fld>
            <a:endParaRPr lang="en-US"/>
          </a:p>
        </p:txBody>
      </p:sp>
    </p:spTree>
    <p:extLst>
      <p:ext uri="{BB962C8B-B14F-4D97-AF65-F5344CB8AC3E}">
        <p14:creationId xmlns:p14="http://schemas.microsoft.com/office/powerpoint/2010/main" val="487461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641A3F-FA6B-4289-8484-E15A2B9658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A26735-09E8-46BE-A64A-336CD51FFD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D8C9B9-FBEA-454F-AC2F-3B48DBEF22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982E44-1F12-460A-9DD2-B3C1B364EE37}" type="datetimeFigureOut">
              <a:rPr lang="en-US" smtClean="0"/>
              <a:t>7/30/2024</a:t>
            </a:fld>
            <a:endParaRPr lang="en-US"/>
          </a:p>
        </p:txBody>
      </p:sp>
      <p:sp>
        <p:nvSpPr>
          <p:cNvPr id="5" name="Footer Placeholder 4">
            <a:extLst>
              <a:ext uri="{FF2B5EF4-FFF2-40B4-BE49-F238E27FC236}">
                <a16:creationId xmlns:a16="http://schemas.microsoft.com/office/drawing/2014/main" id="{63F4F2C8-62C0-4BA3-A88A-E96E7D096E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BB5DBF-BE00-4745-A8C9-B6283129BB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3E1A6C-C49F-4883-848B-907EC9C7FE33}" type="slidenum">
              <a:rPr lang="en-US" smtClean="0"/>
              <a:t>‹#›</a:t>
            </a:fld>
            <a:endParaRPr lang="en-US"/>
          </a:p>
        </p:txBody>
      </p:sp>
    </p:spTree>
    <p:extLst>
      <p:ext uri="{BB962C8B-B14F-4D97-AF65-F5344CB8AC3E}">
        <p14:creationId xmlns:p14="http://schemas.microsoft.com/office/powerpoint/2010/main" val="1014239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mailto:jimlinybarrondo@yahoo.com" TargetMode="External"/><Relationship Id="rId7" Type="http://schemas.openxmlformats.org/officeDocument/2006/relationships/hyperlink" Target="mailto:rkessel_consulting@hotmail.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mailto:theodorehull@msn.com" TargetMode="External"/><Relationship Id="rId5" Type="http://schemas.openxmlformats.org/officeDocument/2006/relationships/hyperlink" Target="mailto:rmcleod4616@msn.com" TargetMode="External"/><Relationship Id="rId4" Type="http://schemas.openxmlformats.org/officeDocument/2006/relationships/hyperlink" Target="mailto:wrbutler82@hotmail.com"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CCA219-C6BA-4226-B1C6-5F356353B9D1}"/>
              </a:ext>
            </a:extLst>
          </p:cNvPr>
          <p:cNvSpPr txBox="1">
            <a:spLocks/>
          </p:cNvSpPr>
          <p:nvPr/>
        </p:nvSpPr>
        <p:spPr>
          <a:xfrm>
            <a:off x="1469985" y="101301"/>
            <a:ext cx="10515600" cy="98039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US" dirty="0"/>
              <a:t>Canyon Ferry Crossing Owners Association Annual Meeting - 2024</a:t>
            </a:r>
          </a:p>
        </p:txBody>
      </p:sp>
      <p:pic>
        <p:nvPicPr>
          <p:cNvPr id="7" name="Picture 6">
            <a:extLst>
              <a:ext uri="{FF2B5EF4-FFF2-40B4-BE49-F238E27FC236}">
                <a16:creationId xmlns:a16="http://schemas.microsoft.com/office/drawing/2014/main" id="{0059FF38-55CC-4090-93E4-D4E5FBAA5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64" y="101301"/>
            <a:ext cx="841248" cy="1097280"/>
          </a:xfrm>
          <a:prstGeom prst="rect">
            <a:avLst/>
          </a:prstGeom>
        </p:spPr>
      </p:pic>
      <p:cxnSp>
        <p:nvCxnSpPr>
          <p:cNvPr id="8" name="Straight Connector 7">
            <a:extLst>
              <a:ext uri="{FF2B5EF4-FFF2-40B4-BE49-F238E27FC236}">
                <a16:creationId xmlns:a16="http://schemas.microsoft.com/office/drawing/2014/main" id="{38AE61CF-7736-4B80-A272-65928FC5F0C7}"/>
              </a:ext>
            </a:extLst>
          </p:cNvPr>
          <p:cNvCxnSpPr/>
          <p:nvPr/>
        </p:nvCxnSpPr>
        <p:spPr>
          <a:xfrm>
            <a:off x="1295400" y="1198581"/>
            <a:ext cx="10654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FCD2D8-6317-44B7-8A24-383BF4CB9CD7}"/>
              </a:ext>
            </a:extLst>
          </p:cNvPr>
          <p:cNvCxnSpPr>
            <a:cxnSpLocks/>
          </p:cNvCxnSpPr>
          <p:nvPr/>
        </p:nvCxnSpPr>
        <p:spPr>
          <a:xfrm>
            <a:off x="1469985" y="1120658"/>
            <a:ext cx="10341015"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83A9832-103E-45BA-9DB9-E963E6FF543F}"/>
              </a:ext>
            </a:extLst>
          </p:cNvPr>
          <p:cNvSpPr txBox="1"/>
          <p:nvPr/>
        </p:nvSpPr>
        <p:spPr>
          <a:xfrm>
            <a:off x="2552700" y="2790901"/>
            <a:ext cx="7086600" cy="707886"/>
          </a:xfrm>
          <a:prstGeom prst="rect">
            <a:avLst/>
          </a:prstGeom>
          <a:noFill/>
        </p:spPr>
        <p:txBody>
          <a:bodyPr wrap="square" rtlCol="0">
            <a:spAutoFit/>
          </a:bodyPr>
          <a:lstStyle/>
          <a:p>
            <a:pPr algn="ctr"/>
            <a:r>
              <a:rPr lang="en-US" sz="4000" b="1" dirty="0"/>
              <a:t>Welcome!</a:t>
            </a:r>
          </a:p>
        </p:txBody>
      </p:sp>
      <p:sp>
        <p:nvSpPr>
          <p:cNvPr id="11" name="Rectangle 10">
            <a:extLst>
              <a:ext uri="{FF2B5EF4-FFF2-40B4-BE49-F238E27FC236}">
                <a16:creationId xmlns:a16="http://schemas.microsoft.com/office/drawing/2014/main" id="{710BF753-A9E0-4962-A2DD-443C9DB127BC}"/>
              </a:ext>
            </a:extLst>
          </p:cNvPr>
          <p:cNvSpPr/>
          <p:nvPr/>
        </p:nvSpPr>
        <p:spPr>
          <a:xfrm>
            <a:off x="2134564" y="591499"/>
            <a:ext cx="9371636" cy="677108"/>
          </a:xfrm>
          <a:prstGeom prst="rect">
            <a:avLst/>
          </a:prstGeom>
        </p:spPr>
        <p:txBody>
          <a:bodyPr wrap="square">
            <a:spAutoFit/>
          </a:bodyPr>
          <a:lstStyle/>
          <a:p>
            <a:r>
              <a:rPr lang="en-US" sz="2000" dirty="0"/>
              <a:t>9:00 A.M., Saturday, August 3</a:t>
            </a:r>
            <a:r>
              <a:rPr lang="en-US" sz="2000" baseline="30000" dirty="0"/>
              <a:t>rd</a:t>
            </a:r>
            <a:r>
              <a:rPr lang="en-US" sz="2000" dirty="0"/>
              <a:t>, 2024                      Tri Lakes Fire Station Training Room</a:t>
            </a:r>
          </a:p>
          <a:p>
            <a:endParaRPr lang="en-US" dirty="0"/>
          </a:p>
        </p:txBody>
      </p:sp>
    </p:spTree>
    <p:extLst>
      <p:ext uri="{BB962C8B-B14F-4D97-AF65-F5344CB8AC3E}">
        <p14:creationId xmlns:p14="http://schemas.microsoft.com/office/powerpoint/2010/main" val="2954625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CCA219-C6BA-4226-B1C6-5F356353B9D1}"/>
              </a:ext>
            </a:extLst>
          </p:cNvPr>
          <p:cNvSpPr txBox="1">
            <a:spLocks/>
          </p:cNvSpPr>
          <p:nvPr/>
        </p:nvSpPr>
        <p:spPr>
          <a:xfrm>
            <a:off x="946110" y="101301"/>
            <a:ext cx="10515600" cy="980396"/>
          </a:xfrm>
          <a:prstGeom prst="rect">
            <a:avLst/>
          </a:prstGeom>
        </p:spPr>
        <p:txBody>
          <a:bodyPr vert="horz" lIns="91440" tIns="45720" rIns="91440" bIns="45720" rtlCol="0" anchor="t">
            <a:normAutofit fontScale="92500"/>
          </a:bodyPr>
          <a:lstStyle>
            <a:lvl1pPr algn="ctr"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US" dirty="0"/>
              <a:t>Canyon Ferry Crossing Owners Association Annual Meeting – 2024</a:t>
            </a:r>
          </a:p>
          <a:p>
            <a:r>
              <a:rPr lang="en-US" sz="3600" dirty="0"/>
              <a:t> Income and Expense Report : Rory McLeod - Treasurer</a:t>
            </a:r>
          </a:p>
        </p:txBody>
      </p:sp>
      <p:pic>
        <p:nvPicPr>
          <p:cNvPr id="7" name="Picture 6">
            <a:extLst>
              <a:ext uri="{FF2B5EF4-FFF2-40B4-BE49-F238E27FC236}">
                <a16:creationId xmlns:a16="http://schemas.microsoft.com/office/drawing/2014/main" id="{0059FF38-55CC-4090-93E4-D4E5FBAA5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64" y="101301"/>
            <a:ext cx="841248" cy="1097280"/>
          </a:xfrm>
          <a:prstGeom prst="rect">
            <a:avLst/>
          </a:prstGeom>
        </p:spPr>
      </p:pic>
      <p:cxnSp>
        <p:nvCxnSpPr>
          <p:cNvPr id="8" name="Straight Connector 7">
            <a:extLst>
              <a:ext uri="{FF2B5EF4-FFF2-40B4-BE49-F238E27FC236}">
                <a16:creationId xmlns:a16="http://schemas.microsoft.com/office/drawing/2014/main" id="{38AE61CF-7736-4B80-A272-65928FC5F0C7}"/>
              </a:ext>
            </a:extLst>
          </p:cNvPr>
          <p:cNvCxnSpPr/>
          <p:nvPr/>
        </p:nvCxnSpPr>
        <p:spPr>
          <a:xfrm>
            <a:off x="1295400" y="1198581"/>
            <a:ext cx="10654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FCD2D8-6317-44B7-8A24-383BF4CB9CD7}"/>
              </a:ext>
            </a:extLst>
          </p:cNvPr>
          <p:cNvCxnSpPr>
            <a:cxnSpLocks/>
          </p:cNvCxnSpPr>
          <p:nvPr/>
        </p:nvCxnSpPr>
        <p:spPr>
          <a:xfrm>
            <a:off x="1469985" y="1120658"/>
            <a:ext cx="10341015"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79276EC-A1DF-4E43-925E-218337A818CC}"/>
              </a:ext>
            </a:extLst>
          </p:cNvPr>
          <p:cNvSpPr/>
          <p:nvPr/>
        </p:nvSpPr>
        <p:spPr>
          <a:xfrm>
            <a:off x="2279374" y="1198581"/>
            <a:ext cx="6665843" cy="276999"/>
          </a:xfrm>
          <a:prstGeom prst="rect">
            <a:avLst/>
          </a:prstGeom>
        </p:spPr>
        <p:txBody>
          <a:bodyPr wrap="square">
            <a:spAutoFit/>
          </a:bodyPr>
          <a:lstStyle/>
          <a:p>
            <a:r>
              <a:rPr lang="en-US" sz="1200" dirty="0"/>
              <a:t>		</a:t>
            </a:r>
          </a:p>
        </p:txBody>
      </p:sp>
      <p:pic>
        <p:nvPicPr>
          <p:cNvPr id="10" name="FILTER" hidden="1">
            <a:extLst>
              <a:ext uri="{FF2B5EF4-FFF2-40B4-BE49-F238E27FC236}">
                <a16:creationId xmlns:a16="http://schemas.microsoft.com/office/drawing/2014/main" id="{EA7764AB-B13E-49F5-99A2-74E1D4B4E75C}"/>
              </a:ext>
            </a:extLst>
          </p:cNvPr>
          <p:cNvPicPr>
            <a:picLocks noChangeAspect="1"/>
          </p:cNvPicPr>
          <p:nvPr/>
        </p:nvPicPr>
        <p:blipFill>
          <a:blip r:embed="rId3"/>
          <a:stretch>
            <a:fillRect/>
          </a:stretch>
        </p:blipFill>
        <p:spPr>
          <a:xfrm>
            <a:off x="3422332" y="1137968"/>
            <a:ext cx="3665026" cy="916257"/>
          </a:xfrm>
          <a:prstGeom prst="rect">
            <a:avLst/>
          </a:prstGeom>
        </p:spPr>
      </p:pic>
      <p:pic>
        <p:nvPicPr>
          <p:cNvPr id="11" name="HEADER" hidden="1">
            <a:extLst>
              <a:ext uri="{FF2B5EF4-FFF2-40B4-BE49-F238E27FC236}">
                <a16:creationId xmlns:a16="http://schemas.microsoft.com/office/drawing/2014/main" id="{83742654-92E2-433A-A5F9-AC45446AF42D}"/>
              </a:ext>
            </a:extLst>
          </p:cNvPr>
          <p:cNvPicPr>
            <a:picLocks noChangeAspect="1"/>
          </p:cNvPicPr>
          <p:nvPr/>
        </p:nvPicPr>
        <p:blipFill>
          <a:blip r:embed="rId4"/>
          <a:stretch>
            <a:fillRect/>
          </a:stretch>
        </p:blipFill>
        <p:spPr>
          <a:xfrm>
            <a:off x="3422332" y="1137968"/>
            <a:ext cx="3665026" cy="916257"/>
          </a:xfrm>
          <a:prstGeom prst="rect">
            <a:avLst/>
          </a:prstGeom>
        </p:spPr>
      </p:pic>
      <p:sp>
        <p:nvSpPr>
          <p:cNvPr id="5" name="TextBox 4">
            <a:extLst>
              <a:ext uri="{FF2B5EF4-FFF2-40B4-BE49-F238E27FC236}">
                <a16:creationId xmlns:a16="http://schemas.microsoft.com/office/drawing/2014/main" id="{FDAFB075-99FD-4166-825C-9FFA9D9B7213}"/>
              </a:ext>
            </a:extLst>
          </p:cNvPr>
          <p:cNvSpPr txBox="1"/>
          <p:nvPr/>
        </p:nvSpPr>
        <p:spPr>
          <a:xfrm>
            <a:off x="242764" y="1318022"/>
            <a:ext cx="11381200" cy="5324535"/>
          </a:xfrm>
          <a:prstGeom prst="rect">
            <a:avLst/>
          </a:prstGeom>
          <a:noFill/>
        </p:spPr>
        <p:txBody>
          <a:bodyPr wrap="square" rtlCol="0">
            <a:spAutoFit/>
          </a:bodyPr>
          <a:lstStyle/>
          <a:p>
            <a:r>
              <a:rPr lang="en-US" b="1" dirty="0"/>
              <a:t>Income		July 1 2023 – June 30 2024					24		23</a:t>
            </a:r>
          </a:p>
          <a:p>
            <a:r>
              <a:rPr lang="en-US" sz="1600" b="1" dirty="0"/>
              <a:t>	Architectural Review Fees						5000.00		4500.00</a:t>
            </a:r>
          </a:p>
          <a:p>
            <a:r>
              <a:rPr lang="en-US" sz="1600" b="1" dirty="0"/>
              <a:t>	Dues								107,785.15	104,120.45</a:t>
            </a:r>
          </a:p>
          <a:p>
            <a:r>
              <a:rPr lang="en-US" sz="1600" b="1" dirty="0"/>
              <a:t>	Late Fees and Charges Assessed						720.00		842.00</a:t>
            </a:r>
          </a:p>
          <a:p>
            <a:r>
              <a:rPr lang="en-US" b="1" dirty="0"/>
              <a:t>Expense</a:t>
            </a:r>
          </a:p>
          <a:p>
            <a:r>
              <a:rPr lang="en-US" sz="1600" b="1" dirty="0"/>
              <a:t>	Insurance								3369.00		3136.00</a:t>
            </a:r>
          </a:p>
          <a:p>
            <a:r>
              <a:rPr lang="en-US" sz="1600" b="1" dirty="0"/>
              <a:t>	Accounting Fee(</a:t>
            </a:r>
            <a:r>
              <a:rPr lang="en-US" sz="1600" b="1" dirty="0" err="1"/>
              <a:t>quickbook</a:t>
            </a:r>
            <a:r>
              <a:rPr lang="en-US" sz="1600" b="1" dirty="0"/>
              <a:t> monthly, tax fees and state Registration)		116.91		20.00</a:t>
            </a:r>
          </a:p>
          <a:p>
            <a:r>
              <a:rPr lang="en-US" sz="1600" b="1" dirty="0"/>
              <a:t>	Credit Card Fees							30.87		0.00</a:t>
            </a:r>
          </a:p>
          <a:p>
            <a:r>
              <a:rPr lang="en-US" sz="1600" b="1" dirty="0"/>
              <a:t>	Arc Expenses							2186.30		3117.50</a:t>
            </a:r>
          </a:p>
          <a:p>
            <a:pPr lvl="2"/>
            <a:r>
              <a:rPr lang="en-US" sz="1600" b="1" dirty="0"/>
              <a:t>Legal Fees								5.00		2355.60	</a:t>
            </a:r>
          </a:p>
          <a:p>
            <a:r>
              <a:rPr lang="en-US" sz="1600" b="1" dirty="0"/>
              <a:t>	Weed Control(noxious weed control and total vegetation spraying)		2500.00		1800.00</a:t>
            </a:r>
          </a:p>
          <a:p>
            <a:r>
              <a:rPr lang="en-US" sz="1600" b="1" dirty="0"/>
              <a:t>	Landscape Maintenance(staining and tree work)				80.88		425.00		Road Repairs and Maintenance(paving, road gravel and crack sealing)		500.00		84008.00</a:t>
            </a:r>
          </a:p>
          <a:p>
            <a:r>
              <a:rPr lang="en-US" sz="1600" b="1" dirty="0"/>
              <a:t>	Snow Removal							9362.50		11880.00	</a:t>
            </a:r>
          </a:p>
          <a:p>
            <a:r>
              <a:rPr lang="en-US" sz="1600" b="1" dirty="0"/>
              <a:t>	Website								305.88		218.91</a:t>
            </a:r>
          </a:p>
          <a:p>
            <a:r>
              <a:rPr lang="en-US" sz="1600" b="1" dirty="0"/>
              <a:t>	Postage								1053.73		280.73</a:t>
            </a:r>
          </a:p>
          <a:p>
            <a:r>
              <a:rPr lang="en-US" sz="1600" b="1" dirty="0"/>
              <a:t>	Misc. Office Supplies							89.60		560.02</a:t>
            </a:r>
          </a:p>
          <a:p>
            <a:r>
              <a:rPr lang="en-US" sz="1600" b="1" dirty="0"/>
              <a:t>	Donations	( fire dept.)						2000.00		2000.00</a:t>
            </a:r>
          </a:p>
          <a:p>
            <a:r>
              <a:rPr lang="en-US" sz="1600" b="1" dirty="0"/>
              <a:t>	Taxes (easements)							302.21		334.36</a:t>
            </a:r>
          </a:p>
          <a:p>
            <a:r>
              <a:rPr lang="en-US" sz="1600" b="1" dirty="0"/>
              <a:t>	Water agreement							500.00		500.00</a:t>
            </a:r>
          </a:p>
          <a:p>
            <a:r>
              <a:rPr lang="en-US" sz="1600" b="1" dirty="0"/>
              <a:t>	Utilities								116.31		116.31</a:t>
            </a:r>
          </a:p>
        </p:txBody>
      </p:sp>
    </p:spTree>
    <p:extLst>
      <p:ext uri="{BB962C8B-B14F-4D97-AF65-F5344CB8AC3E}">
        <p14:creationId xmlns:p14="http://schemas.microsoft.com/office/powerpoint/2010/main" val="1021636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CCA219-C6BA-4226-B1C6-5F356353B9D1}"/>
              </a:ext>
            </a:extLst>
          </p:cNvPr>
          <p:cNvSpPr txBox="1">
            <a:spLocks/>
          </p:cNvSpPr>
          <p:nvPr/>
        </p:nvSpPr>
        <p:spPr>
          <a:xfrm>
            <a:off x="946110" y="101301"/>
            <a:ext cx="10515600" cy="980396"/>
          </a:xfrm>
          <a:prstGeom prst="rect">
            <a:avLst/>
          </a:prstGeom>
        </p:spPr>
        <p:txBody>
          <a:bodyPr vert="horz" lIns="91440" tIns="45720" rIns="91440" bIns="45720" rtlCol="0" anchor="t">
            <a:normAutofit fontScale="92500"/>
          </a:bodyPr>
          <a:lstStyle>
            <a:lvl1pPr algn="ctr"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US" dirty="0"/>
              <a:t>Canyon Ferry Crossing Owners Association Annual Meeting – 2024</a:t>
            </a:r>
          </a:p>
          <a:p>
            <a:r>
              <a:rPr lang="en-US" sz="3600" dirty="0"/>
              <a:t> Income and Expense Report : Rory McLeod - Treasurer</a:t>
            </a:r>
          </a:p>
        </p:txBody>
      </p:sp>
      <p:pic>
        <p:nvPicPr>
          <p:cNvPr id="7" name="Picture 6">
            <a:extLst>
              <a:ext uri="{FF2B5EF4-FFF2-40B4-BE49-F238E27FC236}">
                <a16:creationId xmlns:a16="http://schemas.microsoft.com/office/drawing/2014/main" id="{0059FF38-55CC-4090-93E4-D4E5FBAA5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64" y="101301"/>
            <a:ext cx="841248" cy="1097280"/>
          </a:xfrm>
          <a:prstGeom prst="rect">
            <a:avLst/>
          </a:prstGeom>
        </p:spPr>
      </p:pic>
      <p:cxnSp>
        <p:nvCxnSpPr>
          <p:cNvPr id="8" name="Straight Connector 7">
            <a:extLst>
              <a:ext uri="{FF2B5EF4-FFF2-40B4-BE49-F238E27FC236}">
                <a16:creationId xmlns:a16="http://schemas.microsoft.com/office/drawing/2014/main" id="{38AE61CF-7736-4B80-A272-65928FC5F0C7}"/>
              </a:ext>
            </a:extLst>
          </p:cNvPr>
          <p:cNvCxnSpPr/>
          <p:nvPr/>
        </p:nvCxnSpPr>
        <p:spPr>
          <a:xfrm>
            <a:off x="1295400" y="1198581"/>
            <a:ext cx="10654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FCD2D8-6317-44B7-8A24-383BF4CB9CD7}"/>
              </a:ext>
            </a:extLst>
          </p:cNvPr>
          <p:cNvCxnSpPr>
            <a:cxnSpLocks/>
          </p:cNvCxnSpPr>
          <p:nvPr/>
        </p:nvCxnSpPr>
        <p:spPr>
          <a:xfrm>
            <a:off x="1469985" y="1120658"/>
            <a:ext cx="10341015"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79276EC-A1DF-4E43-925E-218337A818CC}"/>
              </a:ext>
            </a:extLst>
          </p:cNvPr>
          <p:cNvSpPr/>
          <p:nvPr/>
        </p:nvSpPr>
        <p:spPr>
          <a:xfrm>
            <a:off x="2279374" y="1198581"/>
            <a:ext cx="6665843" cy="276999"/>
          </a:xfrm>
          <a:prstGeom prst="rect">
            <a:avLst/>
          </a:prstGeom>
        </p:spPr>
        <p:txBody>
          <a:bodyPr wrap="square">
            <a:spAutoFit/>
          </a:bodyPr>
          <a:lstStyle/>
          <a:p>
            <a:r>
              <a:rPr lang="en-US" sz="1200" dirty="0"/>
              <a:t>		</a:t>
            </a:r>
          </a:p>
        </p:txBody>
      </p:sp>
      <p:pic>
        <p:nvPicPr>
          <p:cNvPr id="10" name="FILTER" hidden="1">
            <a:extLst>
              <a:ext uri="{FF2B5EF4-FFF2-40B4-BE49-F238E27FC236}">
                <a16:creationId xmlns:a16="http://schemas.microsoft.com/office/drawing/2014/main" id="{EA7764AB-B13E-49F5-99A2-74E1D4B4E75C}"/>
              </a:ext>
            </a:extLst>
          </p:cNvPr>
          <p:cNvPicPr>
            <a:picLocks noChangeAspect="1"/>
          </p:cNvPicPr>
          <p:nvPr/>
        </p:nvPicPr>
        <p:blipFill>
          <a:blip r:embed="rId3"/>
          <a:stretch>
            <a:fillRect/>
          </a:stretch>
        </p:blipFill>
        <p:spPr>
          <a:xfrm>
            <a:off x="3422332" y="1137968"/>
            <a:ext cx="3665026" cy="916257"/>
          </a:xfrm>
          <a:prstGeom prst="rect">
            <a:avLst/>
          </a:prstGeom>
        </p:spPr>
      </p:pic>
      <p:pic>
        <p:nvPicPr>
          <p:cNvPr id="11" name="HEADER" hidden="1">
            <a:extLst>
              <a:ext uri="{FF2B5EF4-FFF2-40B4-BE49-F238E27FC236}">
                <a16:creationId xmlns:a16="http://schemas.microsoft.com/office/drawing/2014/main" id="{83742654-92E2-433A-A5F9-AC45446AF42D}"/>
              </a:ext>
            </a:extLst>
          </p:cNvPr>
          <p:cNvPicPr>
            <a:picLocks noChangeAspect="1"/>
          </p:cNvPicPr>
          <p:nvPr/>
        </p:nvPicPr>
        <p:blipFill>
          <a:blip r:embed="rId4"/>
          <a:stretch>
            <a:fillRect/>
          </a:stretch>
        </p:blipFill>
        <p:spPr>
          <a:xfrm>
            <a:off x="3422332" y="1137968"/>
            <a:ext cx="3665026" cy="916257"/>
          </a:xfrm>
          <a:prstGeom prst="rect">
            <a:avLst/>
          </a:prstGeom>
        </p:spPr>
      </p:pic>
      <p:sp>
        <p:nvSpPr>
          <p:cNvPr id="5" name="TextBox 4">
            <a:extLst>
              <a:ext uri="{FF2B5EF4-FFF2-40B4-BE49-F238E27FC236}">
                <a16:creationId xmlns:a16="http://schemas.microsoft.com/office/drawing/2014/main" id="{FDAFB075-99FD-4166-825C-9FFA9D9B7213}"/>
              </a:ext>
            </a:extLst>
          </p:cNvPr>
          <p:cNvSpPr txBox="1"/>
          <p:nvPr/>
        </p:nvSpPr>
        <p:spPr>
          <a:xfrm>
            <a:off x="242764" y="1748530"/>
            <a:ext cx="11381200" cy="5262979"/>
          </a:xfrm>
          <a:prstGeom prst="rect">
            <a:avLst/>
          </a:prstGeom>
          <a:noFill/>
        </p:spPr>
        <p:txBody>
          <a:bodyPr wrap="square" rtlCol="0">
            <a:spAutoFit/>
          </a:bodyPr>
          <a:lstStyle/>
          <a:p>
            <a:r>
              <a:rPr lang="en-US" sz="2400" b="1" dirty="0"/>
              <a:t>Cash in Bank					$39,575</a:t>
            </a:r>
          </a:p>
          <a:p>
            <a:endParaRPr lang="en-US" sz="2400" b="1" dirty="0"/>
          </a:p>
          <a:p>
            <a:r>
              <a:rPr lang="en-US" sz="2400" b="1" dirty="0"/>
              <a:t>Landscape Deposits being held		$26,000</a:t>
            </a:r>
          </a:p>
          <a:p>
            <a:endParaRPr lang="en-US" sz="2400" b="1" dirty="0"/>
          </a:p>
          <a:p>
            <a:r>
              <a:rPr lang="en-US" sz="2400" b="1" dirty="0"/>
              <a:t>Total cash available				$13,575</a:t>
            </a:r>
          </a:p>
          <a:p>
            <a:endParaRPr lang="en-US" sz="2400" b="1" dirty="0"/>
          </a:p>
          <a:p>
            <a:r>
              <a:rPr lang="en-US" sz="2400" b="1" dirty="0"/>
              <a:t>Road repair and Paving after July 1		$85,973</a:t>
            </a:r>
          </a:p>
          <a:p>
            <a:endParaRPr lang="en-US" sz="2400" b="1" dirty="0"/>
          </a:p>
          <a:p>
            <a:endParaRPr lang="en-US" sz="2400" b="1" dirty="0"/>
          </a:p>
          <a:p>
            <a:r>
              <a:rPr lang="en-US" sz="2400" b="1" dirty="0"/>
              <a:t>Home Owners with Dues &lt; 1 Year		18</a:t>
            </a:r>
          </a:p>
          <a:p>
            <a:endParaRPr lang="en-US" sz="2400" b="1" dirty="0"/>
          </a:p>
          <a:p>
            <a:r>
              <a:rPr lang="en-US" sz="2400" b="1" dirty="0"/>
              <a:t>Home Owners with Dues &gt; 1 Year		4 ( 2 have liens in place)</a:t>
            </a:r>
          </a:p>
          <a:p>
            <a:endParaRPr lang="en-US" sz="1600" b="1" dirty="0"/>
          </a:p>
          <a:p>
            <a:endParaRPr lang="en-US" sz="1600" b="1" dirty="0"/>
          </a:p>
          <a:p>
            <a:endParaRPr lang="en-US" sz="1600" b="1" dirty="0"/>
          </a:p>
        </p:txBody>
      </p:sp>
    </p:spTree>
    <p:extLst>
      <p:ext uri="{BB962C8B-B14F-4D97-AF65-F5344CB8AC3E}">
        <p14:creationId xmlns:p14="http://schemas.microsoft.com/office/powerpoint/2010/main" val="366519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CCA219-C6BA-4226-B1C6-5F356353B9D1}"/>
              </a:ext>
            </a:extLst>
          </p:cNvPr>
          <p:cNvSpPr txBox="1">
            <a:spLocks/>
          </p:cNvSpPr>
          <p:nvPr/>
        </p:nvSpPr>
        <p:spPr>
          <a:xfrm>
            <a:off x="946110" y="101301"/>
            <a:ext cx="10515600" cy="98039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US" dirty="0"/>
              <a:t>Canyon Ferry Crossing Owners Association Annual Meeting – 2024</a:t>
            </a:r>
          </a:p>
          <a:p>
            <a:r>
              <a:rPr lang="en-US" sz="3600" dirty="0"/>
              <a:t>Architectural Review Committee</a:t>
            </a:r>
          </a:p>
        </p:txBody>
      </p:sp>
      <p:pic>
        <p:nvPicPr>
          <p:cNvPr id="7" name="Picture 6">
            <a:extLst>
              <a:ext uri="{FF2B5EF4-FFF2-40B4-BE49-F238E27FC236}">
                <a16:creationId xmlns:a16="http://schemas.microsoft.com/office/drawing/2014/main" id="{0059FF38-55CC-4090-93E4-D4E5FBAA5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64" y="101301"/>
            <a:ext cx="841248" cy="1097280"/>
          </a:xfrm>
          <a:prstGeom prst="rect">
            <a:avLst/>
          </a:prstGeom>
        </p:spPr>
      </p:pic>
      <p:cxnSp>
        <p:nvCxnSpPr>
          <p:cNvPr id="8" name="Straight Connector 7">
            <a:extLst>
              <a:ext uri="{FF2B5EF4-FFF2-40B4-BE49-F238E27FC236}">
                <a16:creationId xmlns:a16="http://schemas.microsoft.com/office/drawing/2014/main" id="{38AE61CF-7736-4B80-A272-65928FC5F0C7}"/>
              </a:ext>
            </a:extLst>
          </p:cNvPr>
          <p:cNvCxnSpPr/>
          <p:nvPr/>
        </p:nvCxnSpPr>
        <p:spPr>
          <a:xfrm>
            <a:off x="1295400" y="1198581"/>
            <a:ext cx="10654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FCD2D8-6317-44B7-8A24-383BF4CB9CD7}"/>
              </a:ext>
            </a:extLst>
          </p:cNvPr>
          <p:cNvCxnSpPr>
            <a:cxnSpLocks/>
          </p:cNvCxnSpPr>
          <p:nvPr/>
        </p:nvCxnSpPr>
        <p:spPr>
          <a:xfrm>
            <a:off x="1469985" y="1120658"/>
            <a:ext cx="10341015"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9EAD4AD-AB09-559C-5A76-407BF50DCEA1}"/>
              </a:ext>
            </a:extLst>
          </p:cNvPr>
          <p:cNvSpPr txBox="1"/>
          <p:nvPr/>
        </p:nvSpPr>
        <p:spPr>
          <a:xfrm>
            <a:off x="523009" y="1731818"/>
            <a:ext cx="11145982" cy="584775"/>
          </a:xfrm>
          <a:prstGeom prst="rect">
            <a:avLst/>
          </a:prstGeom>
          <a:noFill/>
        </p:spPr>
        <p:txBody>
          <a:bodyPr wrap="square" rtlCol="0">
            <a:spAutoFit/>
          </a:bodyPr>
          <a:lstStyle/>
          <a:p>
            <a:r>
              <a:rPr lang="en-US" sz="3200" dirty="0"/>
              <a:t>Lori Young - Lead</a:t>
            </a:r>
          </a:p>
        </p:txBody>
      </p:sp>
    </p:spTree>
    <p:extLst>
      <p:ext uri="{BB962C8B-B14F-4D97-AF65-F5344CB8AC3E}">
        <p14:creationId xmlns:p14="http://schemas.microsoft.com/office/powerpoint/2010/main" val="510200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CCA219-C6BA-4226-B1C6-5F356353B9D1}"/>
              </a:ext>
            </a:extLst>
          </p:cNvPr>
          <p:cNvSpPr txBox="1">
            <a:spLocks/>
          </p:cNvSpPr>
          <p:nvPr/>
        </p:nvSpPr>
        <p:spPr>
          <a:xfrm>
            <a:off x="946110" y="101301"/>
            <a:ext cx="10515600" cy="98039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US" dirty="0"/>
              <a:t>Canyon Ferry Crossing Owners Association Annual Meeting – 2024</a:t>
            </a:r>
          </a:p>
          <a:p>
            <a:r>
              <a:rPr lang="en-US" sz="3600" dirty="0"/>
              <a:t>Maintenance Committee</a:t>
            </a:r>
          </a:p>
        </p:txBody>
      </p:sp>
      <p:pic>
        <p:nvPicPr>
          <p:cNvPr id="7" name="Picture 6">
            <a:extLst>
              <a:ext uri="{FF2B5EF4-FFF2-40B4-BE49-F238E27FC236}">
                <a16:creationId xmlns:a16="http://schemas.microsoft.com/office/drawing/2014/main" id="{0059FF38-55CC-4090-93E4-D4E5FBAA5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64" y="101301"/>
            <a:ext cx="841248" cy="1097280"/>
          </a:xfrm>
          <a:prstGeom prst="rect">
            <a:avLst/>
          </a:prstGeom>
        </p:spPr>
      </p:pic>
      <p:cxnSp>
        <p:nvCxnSpPr>
          <p:cNvPr id="8" name="Straight Connector 7">
            <a:extLst>
              <a:ext uri="{FF2B5EF4-FFF2-40B4-BE49-F238E27FC236}">
                <a16:creationId xmlns:a16="http://schemas.microsoft.com/office/drawing/2014/main" id="{38AE61CF-7736-4B80-A272-65928FC5F0C7}"/>
              </a:ext>
            </a:extLst>
          </p:cNvPr>
          <p:cNvCxnSpPr/>
          <p:nvPr/>
        </p:nvCxnSpPr>
        <p:spPr>
          <a:xfrm>
            <a:off x="1295400" y="1198581"/>
            <a:ext cx="10654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FCD2D8-6317-44B7-8A24-383BF4CB9CD7}"/>
              </a:ext>
            </a:extLst>
          </p:cNvPr>
          <p:cNvCxnSpPr>
            <a:cxnSpLocks/>
          </p:cNvCxnSpPr>
          <p:nvPr/>
        </p:nvCxnSpPr>
        <p:spPr>
          <a:xfrm>
            <a:off x="1469985" y="1120658"/>
            <a:ext cx="10341015"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83A9832-103E-45BA-9DB9-E963E6FF543F}"/>
              </a:ext>
            </a:extLst>
          </p:cNvPr>
          <p:cNvSpPr txBox="1"/>
          <p:nvPr/>
        </p:nvSpPr>
        <p:spPr>
          <a:xfrm>
            <a:off x="80682" y="1280525"/>
            <a:ext cx="12030635" cy="584775"/>
          </a:xfrm>
          <a:prstGeom prst="rect">
            <a:avLst/>
          </a:prstGeom>
          <a:noFill/>
        </p:spPr>
        <p:txBody>
          <a:bodyPr wrap="square" rtlCol="0">
            <a:spAutoFit/>
          </a:bodyPr>
          <a:lstStyle/>
          <a:p>
            <a:r>
              <a:rPr lang="en-US" sz="3200" b="1" dirty="0"/>
              <a:t>Reminders:  </a:t>
            </a:r>
          </a:p>
        </p:txBody>
      </p:sp>
      <p:sp>
        <p:nvSpPr>
          <p:cNvPr id="2" name="Rectangle 1">
            <a:extLst>
              <a:ext uri="{FF2B5EF4-FFF2-40B4-BE49-F238E27FC236}">
                <a16:creationId xmlns:a16="http://schemas.microsoft.com/office/drawing/2014/main" id="{19EE6577-D4C1-4A15-818C-69D0A3FA3484}"/>
              </a:ext>
            </a:extLst>
          </p:cNvPr>
          <p:cNvSpPr/>
          <p:nvPr/>
        </p:nvSpPr>
        <p:spPr>
          <a:xfrm>
            <a:off x="242764" y="1821307"/>
            <a:ext cx="11574447" cy="2515817"/>
          </a:xfrm>
          <a:prstGeom prst="rect">
            <a:avLst/>
          </a:prstGeom>
        </p:spPr>
        <p:txBody>
          <a:bodyPr wrap="square">
            <a:spAutoFit/>
          </a:bodyPr>
          <a:lstStyle/>
          <a:p>
            <a:pPr>
              <a:lnSpc>
                <a:spcPct val="115000"/>
              </a:lnSpc>
            </a:pPr>
            <a:r>
              <a:rPr lang="en-US" sz="2400" b="1" dirty="0">
                <a:latin typeface="Calibri" panose="020F0502020204030204" pitchFamily="34" charset="0"/>
                <a:ea typeface="Calibri" panose="020F0502020204030204" pitchFamily="34" charset="0"/>
                <a:cs typeface="Times New Roman" panose="02020603050405020304" pitchFamily="18" charset="0"/>
              </a:rPr>
              <a:t>5.20 Animals.</a:t>
            </a:r>
            <a:r>
              <a:rPr lang="en-US" sz="2400" dirty="0">
                <a:latin typeface="Calibri" panose="020F0502020204030204" pitchFamily="34" charset="0"/>
                <a:ea typeface="Calibri" panose="020F0502020204030204" pitchFamily="34" charset="0"/>
                <a:cs typeface="Times New Roman" panose="02020603050405020304" pitchFamily="18" charset="0"/>
              </a:rPr>
              <a:t>  Common domestic pets may be kept on any parcel.  No animals, livestock, poultry kept, bred or maintained for commercial purposes.  Any animals kept by an Owner must be kept within the boundaries of the Owner’s lot.  No pet may be kept which abnormally or unreasonably interferes with the rights, comforts or convenience of other Owners.</a:t>
            </a: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AE9D888-1E39-4019-B480-2AD20D374113}"/>
              </a:ext>
            </a:extLst>
          </p:cNvPr>
          <p:cNvSpPr/>
          <p:nvPr/>
        </p:nvSpPr>
        <p:spPr>
          <a:xfrm>
            <a:off x="423702" y="4629511"/>
            <a:ext cx="10415873" cy="830997"/>
          </a:xfrm>
          <a:prstGeom prst="rect">
            <a:avLst/>
          </a:prstGeom>
        </p:spPr>
        <p:txBody>
          <a:bodyPr wrap="square">
            <a:spAutoFit/>
          </a:bodyPr>
          <a:lstStyle/>
          <a:p>
            <a:pPr marL="342900" indent="-342900">
              <a:buFont typeface="Arial" panose="020B0604020202020204" pitchFamily="34" charset="0"/>
              <a:buChar char="•"/>
            </a:pPr>
            <a:r>
              <a:rPr lang="en-US" sz="2400" dirty="0"/>
              <a:t>Trimming back trees from protruding on to CFCOA Roads</a:t>
            </a:r>
          </a:p>
          <a:p>
            <a:pPr marL="342900" indent="-342900">
              <a:buFont typeface="Arial" panose="020B0604020202020204" pitchFamily="34" charset="0"/>
              <a:buChar char="•"/>
            </a:pPr>
            <a:r>
              <a:rPr lang="en-US" sz="2400" dirty="0"/>
              <a:t>Please spray or remove all Noxious weeds on your properties</a:t>
            </a:r>
          </a:p>
        </p:txBody>
      </p:sp>
      <p:sp>
        <p:nvSpPr>
          <p:cNvPr id="11" name="TextBox 10">
            <a:extLst>
              <a:ext uri="{FF2B5EF4-FFF2-40B4-BE49-F238E27FC236}">
                <a16:creationId xmlns:a16="http://schemas.microsoft.com/office/drawing/2014/main" id="{798F1063-5D0C-4356-9DB0-3AE259B86051}"/>
              </a:ext>
            </a:extLst>
          </p:cNvPr>
          <p:cNvSpPr txBox="1"/>
          <p:nvPr/>
        </p:nvSpPr>
        <p:spPr>
          <a:xfrm>
            <a:off x="161365" y="4044736"/>
            <a:ext cx="12030635" cy="584775"/>
          </a:xfrm>
          <a:prstGeom prst="rect">
            <a:avLst/>
          </a:prstGeom>
          <a:noFill/>
        </p:spPr>
        <p:txBody>
          <a:bodyPr wrap="square" rtlCol="0">
            <a:spAutoFit/>
          </a:bodyPr>
          <a:lstStyle/>
          <a:p>
            <a:r>
              <a:rPr lang="en-US" sz="3200" b="1" dirty="0"/>
              <a:t>Help:  </a:t>
            </a:r>
          </a:p>
        </p:txBody>
      </p:sp>
    </p:spTree>
    <p:extLst>
      <p:ext uri="{BB962C8B-B14F-4D97-AF65-F5344CB8AC3E}">
        <p14:creationId xmlns:p14="http://schemas.microsoft.com/office/powerpoint/2010/main" val="171611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CCA219-C6BA-4226-B1C6-5F356353B9D1}"/>
              </a:ext>
            </a:extLst>
          </p:cNvPr>
          <p:cNvSpPr txBox="1">
            <a:spLocks/>
          </p:cNvSpPr>
          <p:nvPr/>
        </p:nvSpPr>
        <p:spPr>
          <a:xfrm>
            <a:off x="946110" y="101301"/>
            <a:ext cx="10515600" cy="98039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US" dirty="0"/>
              <a:t>Canyon Ferry Crossing Owners Association Annual Meeting 2024</a:t>
            </a:r>
          </a:p>
          <a:p>
            <a:r>
              <a:rPr lang="en-US" sz="3600" dirty="0"/>
              <a:t>Maintenance Committee</a:t>
            </a:r>
          </a:p>
        </p:txBody>
      </p:sp>
      <p:pic>
        <p:nvPicPr>
          <p:cNvPr id="7" name="Picture 6">
            <a:extLst>
              <a:ext uri="{FF2B5EF4-FFF2-40B4-BE49-F238E27FC236}">
                <a16:creationId xmlns:a16="http://schemas.microsoft.com/office/drawing/2014/main" id="{0059FF38-55CC-4090-93E4-D4E5FBAA5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64" y="101301"/>
            <a:ext cx="841248" cy="1097280"/>
          </a:xfrm>
          <a:prstGeom prst="rect">
            <a:avLst/>
          </a:prstGeom>
        </p:spPr>
      </p:pic>
      <p:cxnSp>
        <p:nvCxnSpPr>
          <p:cNvPr id="8" name="Straight Connector 7">
            <a:extLst>
              <a:ext uri="{FF2B5EF4-FFF2-40B4-BE49-F238E27FC236}">
                <a16:creationId xmlns:a16="http://schemas.microsoft.com/office/drawing/2014/main" id="{38AE61CF-7736-4B80-A272-65928FC5F0C7}"/>
              </a:ext>
            </a:extLst>
          </p:cNvPr>
          <p:cNvCxnSpPr/>
          <p:nvPr/>
        </p:nvCxnSpPr>
        <p:spPr>
          <a:xfrm>
            <a:off x="1295400" y="1198581"/>
            <a:ext cx="10654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FCD2D8-6317-44B7-8A24-383BF4CB9CD7}"/>
              </a:ext>
            </a:extLst>
          </p:cNvPr>
          <p:cNvCxnSpPr>
            <a:cxnSpLocks/>
          </p:cNvCxnSpPr>
          <p:nvPr/>
        </p:nvCxnSpPr>
        <p:spPr>
          <a:xfrm>
            <a:off x="1469985" y="1120658"/>
            <a:ext cx="10341015"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83A9832-103E-45BA-9DB9-E963E6FF543F}"/>
              </a:ext>
            </a:extLst>
          </p:cNvPr>
          <p:cNvSpPr txBox="1"/>
          <p:nvPr/>
        </p:nvSpPr>
        <p:spPr>
          <a:xfrm>
            <a:off x="80682" y="1315465"/>
            <a:ext cx="12030635" cy="584775"/>
          </a:xfrm>
          <a:prstGeom prst="rect">
            <a:avLst/>
          </a:prstGeom>
          <a:noFill/>
        </p:spPr>
        <p:txBody>
          <a:bodyPr wrap="square" rtlCol="0">
            <a:spAutoFit/>
          </a:bodyPr>
          <a:lstStyle/>
          <a:p>
            <a:r>
              <a:rPr lang="en-US" sz="3200" b="1" dirty="0"/>
              <a:t> Projects: </a:t>
            </a:r>
          </a:p>
        </p:txBody>
      </p:sp>
      <p:sp>
        <p:nvSpPr>
          <p:cNvPr id="3" name="Rectangle 2">
            <a:extLst>
              <a:ext uri="{FF2B5EF4-FFF2-40B4-BE49-F238E27FC236}">
                <a16:creationId xmlns:a16="http://schemas.microsoft.com/office/drawing/2014/main" id="{A3838D2F-E76D-46EE-8A87-6210974A7F03}"/>
              </a:ext>
            </a:extLst>
          </p:cNvPr>
          <p:cNvSpPr/>
          <p:nvPr/>
        </p:nvSpPr>
        <p:spPr>
          <a:xfrm>
            <a:off x="412376" y="1865300"/>
            <a:ext cx="11537520" cy="7263527"/>
          </a:xfrm>
          <a:prstGeom prst="rect">
            <a:avLst/>
          </a:prstGeom>
        </p:spPr>
        <p:txBody>
          <a:bodyPr wrap="square">
            <a:spAutoFit/>
          </a:bodyPr>
          <a:lstStyle/>
          <a:p>
            <a:pPr marL="285750" indent="-285750">
              <a:buFont typeface="Arial" panose="020B0604020202020204" pitchFamily="34" charset="0"/>
              <a:buChar char="•"/>
            </a:pPr>
            <a:r>
              <a:rPr lang="en-US" sz="3200" dirty="0"/>
              <a:t>Continue paving and maintenance of roads when we have the funds to do so. </a:t>
            </a:r>
          </a:p>
          <a:p>
            <a:pPr marL="285750" indent="-285750">
              <a:buFont typeface="Arial" panose="020B0604020202020204" pitchFamily="34" charset="0"/>
              <a:buChar char="•"/>
            </a:pPr>
            <a:r>
              <a:rPr lang="en-US" sz="3200" dirty="0"/>
              <a:t>Mowing roadways and trail</a:t>
            </a:r>
          </a:p>
          <a:p>
            <a:pPr marL="285750" indent="-285750">
              <a:buFont typeface="Arial" panose="020B0604020202020204" pitchFamily="34" charset="0"/>
              <a:buChar char="•"/>
            </a:pPr>
            <a:r>
              <a:rPr lang="en-US" sz="3200" dirty="0"/>
              <a:t>Weed Control along roadways and trail</a:t>
            </a:r>
          </a:p>
          <a:p>
            <a:pPr marL="285750" indent="-285750">
              <a:buFont typeface="Arial" panose="020B0604020202020204" pitchFamily="34" charset="0"/>
              <a:buChar char="•"/>
            </a:pPr>
            <a:r>
              <a:rPr lang="en-US" sz="3200" dirty="0"/>
              <a:t>Dog Control</a:t>
            </a:r>
          </a:p>
          <a:p>
            <a:endParaRPr lang="en-US" sz="3200" dirty="0"/>
          </a:p>
          <a:p>
            <a:pPr marL="285750" indent="-285750">
              <a:buFont typeface="Arial" panose="020B0604020202020204" pitchFamily="34" charset="0"/>
              <a:buChar char="•"/>
            </a:pPr>
            <a:endParaRPr lang="en-US" sz="3200" dirty="0"/>
          </a:p>
          <a:p>
            <a:endParaRPr lang="en-US" sz="3200" dirty="0"/>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endParaRPr lang="en-US" sz="3200" dirty="0"/>
          </a:p>
          <a:p>
            <a:endParaRPr lang="en-US" sz="3200" dirty="0"/>
          </a:p>
          <a:p>
            <a:pPr marL="285750" indent="-285750">
              <a:buFont typeface="Arial" panose="020B0604020202020204" pitchFamily="34" charset="0"/>
              <a:buChar char="•"/>
            </a:pPr>
            <a:endParaRPr lang="en-US" sz="3200" dirty="0"/>
          </a:p>
          <a:p>
            <a:endParaRPr lang="en-US" dirty="0"/>
          </a:p>
        </p:txBody>
      </p:sp>
    </p:spTree>
    <p:extLst>
      <p:ext uri="{BB962C8B-B14F-4D97-AF65-F5344CB8AC3E}">
        <p14:creationId xmlns:p14="http://schemas.microsoft.com/office/powerpoint/2010/main" val="153771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CCA219-C6BA-4226-B1C6-5F356353B9D1}"/>
              </a:ext>
            </a:extLst>
          </p:cNvPr>
          <p:cNvSpPr txBox="1">
            <a:spLocks/>
          </p:cNvSpPr>
          <p:nvPr/>
        </p:nvSpPr>
        <p:spPr>
          <a:xfrm>
            <a:off x="946110" y="101301"/>
            <a:ext cx="10515600" cy="98039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US" dirty="0"/>
              <a:t>Canyon Ferry Crossing Owners Association Annual Meeting – 2024</a:t>
            </a:r>
          </a:p>
          <a:p>
            <a:r>
              <a:rPr lang="en-US" sz="3600" dirty="0"/>
              <a:t>Old and New Business</a:t>
            </a:r>
          </a:p>
        </p:txBody>
      </p:sp>
      <p:pic>
        <p:nvPicPr>
          <p:cNvPr id="7" name="Picture 6">
            <a:extLst>
              <a:ext uri="{FF2B5EF4-FFF2-40B4-BE49-F238E27FC236}">
                <a16:creationId xmlns:a16="http://schemas.microsoft.com/office/drawing/2014/main" id="{0059FF38-55CC-4090-93E4-D4E5FBAA5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64" y="101301"/>
            <a:ext cx="841248" cy="1097280"/>
          </a:xfrm>
          <a:prstGeom prst="rect">
            <a:avLst/>
          </a:prstGeom>
        </p:spPr>
      </p:pic>
      <p:cxnSp>
        <p:nvCxnSpPr>
          <p:cNvPr id="8" name="Straight Connector 7">
            <a:extLst>
              <a:ext uri="{FF2B5EF4-FFF2-40B4-BE49-F238E27FC236}">
                <a16:creationId xmlns:a16="http://schemas.microsoft.com/office/drawing/2014/main" id="{38AE61CF-7736-4B80-A272-65928FC5F0C7}"/>
              </a:ext>
            </a:extLst>
          </p:cNvPr>
          <p:cNvCxnSpPr/>
          <p:nvPr/>
        </p:nvCxnSpPr>
        <p:spPr>
          <a:xfrm>
            <a:off x="1295400" y="1198581"/>
            <a:ext cx="10654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FCD2D8-6317-44B7-8A24-383BF4CB9CD7}"/>
              </a:ext>
            </a:extLst>
          </p:cNvPr>
          <p:cNvCxnSpPr>
            <a:cxnSpLocks/>
          </p:cNvCxnSpPr>
          <p:nvPr/>
        </p:nvCxnSpPr>
        <p:spPr>
          <a:xfrm>
            <a:off x="1469985" y="1120658"/>
            <a:ext cx="10341015"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3838D2F-E76D-46EE-8A87-6210974A7F03}"/>
              </a:ext>
            </a:extLst>
          </p:cNvPr>
          <p:cNvSpPr/>
          <p:nvPr/>
        </p:nvSpPr>
        <p:spPr>
          <a:xfrm>
            <a:off x="344642" y="1354417"/>
            <a:ext cx="11686491" cy="1754326"/>
          </a:xfrm>
          <a:prstGeom prst="rect">
            <a:avLst/>
          </a:prstGeom>
        </p:spPr>
        <p:txBody>
          <a:bodyPr wrap="square">
            <a:spAutoFit/>
          </a:bodyPr>
          <a:lstStyle/>
          <a:p>
            <a:pPr marL="285750" indent="-285750">
              <a:buFont typeface="Arial" panose="020B0604020202020204" pitchFamily="34" charset="0"/>
              <a:buChar char="•"/>
            </a:pPr>
            <a:r>
              <a:rPr lang="en-US" sz="3600" dirty="0"/>
              <a:t>Remaining old business?</a:t>
            </a:r>
          </a:p>
          <a:p>
            <a:pPr marL="285750" indent="-285750">
              <a:buFont typeface="Arial" panose="020B0604020202020204" pitchFamily="34" charset="0"/>
              <a:buChar char="•"/>
            </a:pPr>
            <a:r>
              <a:rPr lang="en-US" sz="3600" dirty="0"/>
              <a:t>New business? </a:t>
            </a:r>
          </a:p>
          <a:p>
            <a:pPr lvl="1"/>
            <a:endParaRPr lang="en-US" sz="3600" dirty="0"/>
          </a:p>
        </p:txBody>
      </p:sp>
    </p:spTree>
    <p:extLst>
      <p:ext uri="{BB962C8B-B14F-4D97-AF65-F5344CB8AC3E}">
        <p14:creationId xmlns:p14="http://schemas.microsoft.com/office/powerpoint/2010/main" val="3499541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CCA219-C6BA-4226-B1C6-5F356353B9D1}"/>
              </a:ext>
            </a:extLst>
          </p:cNvPr>
          <p:cNvSpPr txBox="1">
            <a:spLocks/>
          </p:cNvSpPr>
          <p:nvPr/>
        </p:nvSpPr>
        <p:spPr>
          <a:xfrm>
            <a:off x="946110" y="101301"/>
            <a:ext cx="10515600" cy="98039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US" dirty="0"/>
              <a:t>Canyon Ferry Crossing Owners Association Annual Meeting – 2024</a:t>
            </a:r>
          </a:p>
          <a:p>
            <a:r>
              <a:rPr lang="en-US" sz="3600" dirty="0"/>
              <a:t>Contact Information</a:t>
            </a:r>
          </a:p>
        </p:txBody>
      </p:sp>
      <p:pic>
        <p:nvPicPr>
          <p:cNvPr id="7" name="Picture 6">
            <a:extLst>
              <a:ext uri="{FF2B5EF4-FFF2-40B4-BE49-F238E27FC236}">
                <a16:creationId xmlns:a16="http://schemas.microsoft.com/office/drawing/2014/main" id="{0059FF38-55CC-4090-93E4-D4E5FBAA5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64" y="101301"/>
            <a:ext cx="841248" cy="1097280"/>
          </a:xfrm>
          <a:prstGeom prst="rect">
            <a:avLst/>
          </a:prstGeom>
        </p:spPr>
      </p:pic>
      <p:cxnSp>
        <p:nvCxnSpPr>
          <p:cNvPr id="8" name="Straight Connector 7">
            <a:extLst>
              <a:ext uri="{FF2B5EF4-FFF2-40B4-BE49-F238E27FC236}">
                <a16:creationId xmlns:a16="http://schemas.microsoft.com/office/drawing/2014/main" id="{38AE61CF-7736-4B80-A272-65928FC5F0C7}"/>
              </a:ext>
            </a:extLst>
          </p:cNvPr>
          <p:cNvCxnSpPr/>
          <p:nvPr/>
        </p:nvCxnSpPr>
        <p:spPr>
          <a:xfrm>
            <a:off x="1295400" y="1198581"/>
            <a:ext cx="10654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FCD2D8-6317-44B7-8A24-383BF4CB9CD7}"/>
              </a:ext>
            </a:extLst>
          </p:cNvPr>
          <p:cNvCxnSpPr>
            <a:cxnSpLocks/>
          </p:cNvCxnSpPr>
          <p:nvPr/>
        </p:nvCxnSpPr>
        <p:spPr>
          <a:xfrm>
            <a:off x="1469985" y="1120658"/>
            <a:ext cx="10341015"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070001E-BC78-45F2-840A-96201B67658B}"/>
              </a:ext>
            </a:extLst>
          </p:cNvPr>
          <p:cNvSpPr/>
          <p:nvPr/>
        </p:nvSpPr>
        <p:spPr>
          <a:xfrm>
            <a:off x="2198135" y="2385070"/>
            <a:ext cx="9485697" cy="1708160"/>
          </a:xfrm>
          <a:prstGeom prst="rect">
            <a:avLst/>
          </a:prstGeom>
        </p:spPr>
        <p:txBody>
          <a:bodyPr wrap="square">
            <a:spAutoFit/>
          </a:bodyPr>
          <a:lstStyle/>
          <a:p>
            <a:pPr>
              <a:spcBef>
                <a:spcPts val="600"/>
              </a:spcBef>
            </a:pPr>
            <a:r>
              <a:rPr lang="en-US" b="1" dirty="0"/>
              <a:t>President: Jim Ybarrondo    </a:t>
            </a:r>
            <a:r>
              <a:rPr lang="en-US" b="1" dirty="0">
                <a:hlinkClick r:id="rId3"/>
              </a:rPr>
              <a:t>jimlinybarrondo@yahoo.com</a:t>
            </a:r>
            <a:endParaRPr lang="en-US" b="1" dirty="0"/>
          </a:p>
          <a:p>
            <a:pPr>
              <a:spcBef>
                <a:spcPts val="600"/>
              </a:spcBef>
            </a:pPr>
            <a:r>
              <a:rPr lang="en-US" b="1" dirty="0"/>
              <a:t>1st Vice President: Ryan Butler   </a:t>
            </a:r>
            <a:r>
              <a:rPr lang="en-US" b="1" dirty="0">
                <a:hlinkClick r:id="rId4"/>
              </a:rPr>
              <a:t>wrbutler82@hotmail.com</a:t>
            </a:r>
            <a:r>
              <a:rPr lang="en-US" b="1" dirty="0"/>
              <a:t> </a:t>
            </a:r>
          </a:p>
          <a:p>
            <a:pPr>
              <a:spcBef>
                <a:spcPts val="600"/>
              </a:spcBef>
            </a:pPr>
            <a:r>
              <a:rPr lang="en-US" b="1" dirty="0"/>
              <a:t>Treasurer: Rory McLeod   </a:t>
            </a:r>
            <a:r>
              <a:rPr lang="en-US" b="1" dirty="0">
                <a:hlinkClick r:id="rId5"/>
              </a:rPr>
              <a:t>rmcleod4616@msn.com</a:t>
            </a:r>
            <a:br>
              <a:rPr lang="en-US" dirty="0"/>
            </a:br>
            <a:r>
              <a:rPr lang="en-US" b="1" dirty="0"/>
              <a:t>Secretary: Lisa Smeaton </a:t>
            </a:r>
            <a:r>
              <a:rPr lang="en-US" b="1" dirty="0">
                <a:hlinkClick r:id="rId6"/>
              </a:rPr>
              <a:t>lisann715@mt.net</a:t>
            </a:r>
            <a:endParaRPr lang="en-US" b="1" dirty="0"/>
          </a:p>
          <a:p>
            <a:pPr>
              <a:spcBef>
                <a:spcPts val="600"/>
              </a:spcBef>
            </a:pPr>
            <a:r>
              <a:rPr lang="en-US" b="1" dirty="0"/>
              <a:t>2nd Vice President: Rodney Kessel  </a:t>
            </a:r>
            <a:r>
              <a:rPr lang="en-US" b="1" dirty="0">
                <a:hlinkClick r:id="rId7"/>
              </a:rPr>
              <a:t>rkessel_consulting@hotmail.com</a:t>
            </a:r>
            <a:endParaRPr lang="en-US" b="1" dirty="0"/>
          </a:p>
        </p:txBody>
      </p:sp>
      <p:sp>
        <p:nvSpPr>
          <p:cNvPr id="12" name="Rectangle 11">
            <a:extLst>
              <a:ext uri="{FF2B5EF4-FFF2-40B4-BE49-F238E27FC236}">
                <a16:creationId xmlns:a16="http://schemas.microsoft.com/office/drawing/2014/main" id="{B2901B93-C0FA-4160-B060-79E26E16B744}"/>
              </a:ext>
            </a:extLst>
          </p:cNvPr>
          <p:cNvSpPr/>
          <p:nvPr/>
        </p:nvSpPr>
        <p:spPr>
          <a:xfrm>
            <a:off x="4164977" y="1330161"/>
            <a:ext cx="4915341" cy="923330"/>
          </a:xfrm>
          <a:prstGeom prst="rect">
            <a:avLst/>
          </a:prstGeom>
        </p:spPr>
        <p:txBody>
          <a:bodyPr wrap="square">
            <a:spAutoFit/>
          </a:bodyPr>
          <a:lstStyle/>
          <a:p>
            <a:r>
              <a:rPr lang="en-US" b="1" dirty="0"/>
              <a:t>Canyon Ferry Crossing Owners Association</a:t>
            </a:r>
            <a:endParaRPr lang="en-US" dirty="0"/>
          </a:p>
          <a:p>
            <a:r>
              <a:rPr lang="en-US" b="1" dirty="0"/>
              <a:t>3900 Waterdance Drive</a:t>
            </a:r>
            <a:endParaRPr lang="en-US" dirty="0"/>
          </a:p>
          <a:p>
            <a:r>
              <a:rPr lang="en-US" b="1" dirty="0"/>
              <a:t>Helena, MT 59602</a:t>
            </a:r>
            <a:endParaRPr lang="en-US" dirty="0"/>
          </a:p>
        </p:txBody>
      </p:sp>
      <p:sp>
        <p:nvSpPr>
          <p:cNvPr id="14" name="Rectangle 13">
            <a:extLst>
              <a:ext uri="{FF2B5EF4-FFF2-40B4-BE49-F238E27FC236}">
                <a16:creationId xmlns:a16="http://schemas.microsoft.com/office/drawing/2014/main" id="{26A98666-5F38-44C8-BF33-AF79C98FCF01}"/>
              </a:ext>
            </a:extLst>
          </p:cNvPr>
          <p:cNvSpPr/>
          <p:nvPr/>
        </p:nvSpPr>
        <p:spPr>
          <a:xfrm>
            <a:off x="397636" y="1443941"/>
            <a:ext cx="11413364" cy="584775"/>
          </a:xfrm>
          <a:prstGeom prst="rect">
            <a:avLst/>
          </a:prstGeom>
        </p:spPr>
        <p:txBody>
          <a:bodyPr wrap="square">
            <a:spAutoFit/>
          </a:bodyPr>
          <a:lstStyle/>
          <a:p>
            <a:r>
              <a:rPr lang="en-US" sz="3200" dirty="0"/>
              <a:t>MAILING ADDRESS:  </a:t>
            </a:r>
          </a:p>
        </p:txBody>
      </p:sp>
      <p:sp>
        <p:nvSpPr>
          <p:cNvPr id="15" name="Rectangle 14">
            <a:extLst>
              <a:ext uri="{FF2B5EF4-FFF2-40B4-BE49-F238E27FC236}">
                <a16:creationId xmlns:a16="http://schemas.microsoft.com/office/drawing/2014/main" id="{4BC4A69F-7597-405A-8E11-A77DAAEC1274}"/>
              </a:ext>
            </a:extLst>
          </p:cNvPr>
          <p:cNvSpPr/>
          <p:nvPr/>
        </p:nvSpPr>
        <p:spPr>
          <a:xfrm>
            <a:off x="397636" y="2280940"/>
            <a:ext cx="11413364" cy="584775"/>
          </a:xfrm>
          <a:prstGeom prst="rect">
            <a:avLst/>
          </a:prstGeom>
        </p:spPr>
        <p:txBody>
          <a:bodyPr wrap="square">
            <a:spAutoFit/>
          </a:bodyPr>
          <a:lstStyle/>
          <a:p>
            <a:r>
              <a:rPr lang="en-US" sz="3200" dirty="0"/>
              <a:t>EMAIL:  </a:t>
            </a:r>
          </a:p>
        </p:txBody>
      </p:sp>
      <p:sp>
        <p:nvSpPr>
          <p:cNvPr id="16" name="Rectangle 15">
            <a:extLst>
              <a:ext uri="{FF2B5EF4-FFF2-40B4-BE49-F238E27FC236}">
                <a16:creationId xmlns:a16="http://schemas.microsoft.com/office/drawing/2014/main" id="{6F28F714-EDDA-4BFD-9ADC-7FFA957CD246}"/>
              </a:ext>
            </a:extLst>
          </p:cNvPr>
          <p:cNvSpPr/>
          <p:nvPr/>
        </p:nvSpPr>
        <p:spPr>
          <a:xfrm>
            <a:off x="294632" y="4120679"/>
            <a:ext cx="11413364" cy="584775"/>
          </a:xfrm>
          <a:prstGeom prst="rect">
            <a:avLst/>
          </a:prstGeom>
        </p:spPr>
        <p:txBody>
          <a:bodyPr wrap="square">
            <a:spAutoFit/>
          </a:bodyPr>
          <a:lstStyle/>
          <a:p>
            <a:r>
              <a:rPr lang="en-US" sz="3200" dirty="0"/>
              <a:t>WEBSITE:    www.cfcowners.com </a:t>
            </a:r>
          </a:p>
        </p:txBody>
      </p:sp>
      <p:pic>
        <p:nvPicPr>
          <p:cNvPr id="3" name="Picture 2">
            <a:extLst>
              <a:ext uri="{FF2B5EF4-FFF2-40B4-BE49-F238E27FC236}">
                <a16:creationId xmlns:a16="http://schemas.microsoft.com/office/drawing/2014/main" id="{7A6E3F6C-5346-4D0D-BB47-102EA6DC7D92}"/>
              </a:ext>
            </a:extLst>
          </p:cNvPr>
          <p:cNvPicPr>
            <a:picLocks noChangeAspect="1"/>
          </p:cNvPicPr>
          <p:nvPr/>
        </p:nvPicPr>
        <p:blipFill rotWithShape="1">
          <a:blip r:embed="rId8"/>
          <a:srcRect l="12611" t="10243" r="14172" b="12936"/>
          <a:stretch/>
        </p:blipFill>
        <p:spPr>
          <a:xfrm>
            <a:off x="2288988" y="4685898"/>
            <a:ext cx="3299011" cy="1947041"/>
          </a:xfrm>
          <a:prstGeom prst="rect">
            <a:avLst/>
          </a:prstGeom>
          <a:ln>
            <a:solidFill>
              <a:schemeClr val="tx1"/>
            </a:solidFill>
          </a:ln>
        </p:spPr>
      </p:pic>
      <p:sp>
        <p:nvSpPr>
          <p:cNvPr id="17" name="Arrow: Right 16">
            <a:extLst>
              <a:ext uri="{FF2B5EF4-FFF2-40B4-BE49-F238E27FC236}">
                <a16:creationId xmlns:a16="http://schemas.microsoft.com/office/drawing/2014/main" id="{C7342C54-F00E-4E9D-8BA2-EC281483DDF4}"/>
              </a:ext>
            </a:extLst>
          </p:cNvPr>
          <p:cNvSpPr/>
          <p:nvPr/>
        </p:nvSpPr>
        <p:spPr>
          <a:xfrm>
            <a:off x="5743388" y="5056094"/>
            <a:ext cx="2444377" cy="584775"/>
          </a:xfrm>
          <a:prstGeom prst="rightArrow">
            <a:avLst/>
          </a:prstGeom>
          <a:solidFill>
            <a:schemeClr val="accent5">
              <a:lumMod val="40000"/>
              <a:lumOff val="60000"/>
            </a:schemeClr>
          </a:soli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F3A40ED-08A3-4896-ABE7-6A52ACF64F01}"/>
              </a:ext>
            </a:extLst>
          </p:cNvPr>
          <p:cNvSpPr/>
          <p:nvPr/>
        </p:nvSpPr>
        <p:spPr>
          <a:xfrm>
            <a:off x="8343154" y="4493726"/>
            <a:ext cx="4915341" cy="1938992"/>
          </a:xfrm>
          <a:prstGeom prst="rect">
            <a:avLst/>
          </a:prstGeom>
        </p:spPr>
        <p:txBody>
          <a:bodyPr wrap="square">
            <a:spAutoFit/>
          </a:bodyPr>
          <a:lstStyle/>
          <a:p>
            <a:r>
              <a:rPr lang="en-US" sz="2400" b="1" dirty="0"/>
              <a:t>Building Codes and ARC</a:t>
            </a:r>
          </a:p>
          <a:p>
            <a:r>
              <a:rPr lang="en-US" sz="2400" b="1" dirty="0"/>
              <a:t>Association Documents</a:t>
            </a:r>
          </a:p>
          <a:p>
            <a:r>
              <a:rPr lang="en-US" sz="2400" b="1" dirty="0"/>
              <a:t>Meeting Minutes</a:t>
            </a:r>
          </a:p>
          <a:p>
            <a:r>
              <a:rPr lang="en-US" sz="2400" b="1" dirty="0"/>
              <a:t>Board Meeting Schedule</a:t>
            </a:r>
          </a:p>
          <a:p>
            <a:r>
              <a:rPr lang="en-US" sz="2400" b="1" dirty="0"/>
              <a:t>Contact Information</a:t>
            </a:r>
          </a:p>
        </p:txBody>
      </p:sp>
    </p:spTree>
    <p:extLst>
      <p:ext uri="{BB962C8B-B14F-4D97-AF65-F5344CB8AC3E}">
        <p14:creationId xmlns:p14="http://schemas.microsoft.com/office/powerpoint/2010/main" val="348348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CCA219-C6BA-4226-B1C6-5F356353B9D1}"/>
              </a:ext>
            </a:extLst>
          </p:cNvPr>
          <p:cNvSpPr txBox="1">
            <a:spLocks/>
          </p:cNvSpPr>
          <p:nvPr/>
        </p:nvSpPr>
        <p:spPr>
          <a:xfrm>
            <a:off x="946110" y="101301"/>
            <a:ext cx="10515600" cy="98039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US" dirty="0"/>
              <a:t>Canyon Ferry Crossing Owners Association Annual Meeting – 2024</a:t>
            </a:r>
          </a:p>
          <a:p>
            <a:r>
              <a:rPr lang="en-US" sz="3600" dirty="0"/>
              <a:t>Adjournment</a:t>
            </a:r>
          </a:p>
        </p:txBody>
      </p:sp>
      <p:pic>
        <p:nvPicPr>
          <p:cNvPr id="7" name="Picture 6">
            <a:extLst>
              <a:ext uri="{FF2B5EF4-FFF2-40B4-BE49-F238E27FC236}">
                <a16:creationId xmlns:a16="http://schemas.microsoft.com/office/drawing/2014/main" id="{0059FF38-55CC-4090-93E4-D4E5FBAA5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64" y="101301"/>
            <a:ext cx="841248" cy="1097280"/>
          </a:xfrm>
          <a:prstGeom prst="rect">
            <a:avLst/>
          </a:prstGeom>
        </p:spPr>
      </p:pic>
      <p:cxnSp>
        <p:nvCxnSpPr>
          <p:cNvPr id="8" name="Straight Connector 7">
            <a:extLst>
              <a:ext uri="{FF2B5EF4-FFF2-40B4-BE49-F238E27FC236}">
                <a16:creationId xmlns:a16="http://schemas.microsoft.com/office/drawing/2014/main" id="{38AE61CF-7736-4B80-A272-65928FC5F0C7}"/>
              </a:ext>
            </a:extLst>
          </p:cNvPr>
          <p:cNvCxnSpPr/>
          <p:nvPr/>
        </p:nvCxnSpPr>
        <p:spPr>
          <a:xfrm>
            <a:off x="1295400" y="1198581"/>
            <a:ext cx="10654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FCD2D8-6317-44B7-8A24-383BF4CB9CD7}"/>
              </a:ext>
            </a:extLst>
          </p:cNvPr>
          <p:cNvCxnSpPr>
            <a:cxnSpLocks/>
          </p:cNvCxnSpPr>
          <p:nvPr/>
        </p:nvCxnSpPr>
        <p:spPr>
          <a:xfrm>
            <a:off x="1469985" y="1120658"/>
            <a:ext cx="10341015"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B2901B93-C0FA-4160-B060-79E26E16B744}"/>
              </a:ext>
            </a:extLst>
          </p:cNvPr>
          <p:cNvSpPr/>
          <p:nvPr/>
        </p:nvSpPr>
        <p:spPr>
          <a:xfrm>
            <a:off x="3842248" y="2967335"/>
            <a:ext cx="4915341" cy="1569660"/>
          </a:xfrm>
          <a:prstGeom prst="rect">
            <a:avLst/>
          </a:prstGeom>
        </p:spPr>
        <p:txBody>
          <a:bodyPr wrap="square">
            <a:spAutoFit/>
          </a:bodyPr>
          <a:lstStyle/>
          <a:p>
            <a:pPr algn="ctr"/>
            <a:r>
              <a:rPr lang="en-US" sz="3200" b="1" dirty="0"/>
              <a:t>Move to Adjourn</a:t>
            </a:r>
          </a:p>
          <a:p>
            <a:pPr algn="ctr"/>
            <a:endParaRPr lang="en-US" sz="3200" b="1" dirty="0"/>
          </a:p>
          <a:p>
            <a:pPr algn="ctr"/>
            <a:r>
              <a:rPr lang="en-US" sz="3200" b="1" dirty="0"/>
              <a:t>THANK YOU!</a:t>
            </a:r>
            <a:endParaRPr lang="en-US" sz="3200" dirty="0"/>
          </a:p>
        </p:txBody>
      </p:sp>
    </p:spTree>
    <p:extLst>
      <p:ext uri="{BB962C8B-B14F-4D97-AF65-F5344CB8AC3E}">
        <p14:creationId xmlns:p14="http://schemas.microsoft.com/office/powerpoint/2010/main" val="117406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CCA219-C6BA-4226-B1C6-5F356353B9D1}"/>
              </a:ext>
            </a:extLst>
          </p:cNvPr>
          <p:cNvSpPr txBox="1">
            <a:spLocks/>
          </p:cNvSpPr>
          <p:nvPr/>
        </p:nvSpPr>
        <p:spPr>
          <a:xfrm>
            <a:off x="1469985" y="101301"/>
            <a:ext cx="10515600" cy="98039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US" dirty="0"/>
              <a:t>Canyon Ferry Crossing Owners Association Annual Meeting - 2024</a:t>
            </a:r>
          </a:p>
        </p:txBody>
      </p:sp>
      <p:pic>
        <p:nvPicPr>
          <p:cNvPr id="7" name="Picture 6">
            <a:extLst>
              <a:ext uri="{FF2B5EF4-FFF2-40B4-BE49-F238E27FC236}">
                <a16:creationId xmlns:a16="http://schemas.microsoft.com/office/drawing/2014/main" id="{0059FF38-55CC-4090-93E4-D4E5FBAA5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64" y="101301"/>
            <a:ext cx="841248" cy="1097280"/>
          </a:xfrm>
          <a:prstGeom prst="rect">
            <a:avLst/>
          </a:prstGeom>
        </p:spPr>
      </p:pic>
      <p:cxnSp>
        <p:nvCxnSpPr>
          <p:cNvPr id="8" name="Straight Connector 7">
            <a:extLst>
              <a:ext uri="{FF2B5EF4-FFF2-40B4-BE49-F238E27FC236}">
                <a16:creationId xmlns:a16="http://schemas.microsoft.com/office/drawing/2014/main" id="{38AE61CF-7736-4B80-A272-65928FC5F0C7}"/>
              </a:ext>
            </a:extLst>
          </p:cNvPr>
          <p:cNvCxnSpPr/>
          <p:nvPr/>
        </p:nvCxnSpPr>
        <p:spPr>
          <a:xfrm>
            <a:off x="1295400" y="1198581"/>
            <a:ext cx="10654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FCD2D8-6317-44B7-8A24-383BF4CB9CD7}"/>
              </a:ext>
            </a:extLst>
          </p:cNvPr>
          <p:cNvCxnSpPr>
            <a:cxnSpLocks/>
          </p:cNvCxnSpPr>
          <p:nvPr/>
        </p:nvCxnSpPr>
        <p:spPr>
          <a:xfrm>
            <a:off x="1469985" y="1120658"/>
            <a:ext cx="10341015"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83A9832-103E-45BA-9DB9-E963E6FF543F}"/>
              </a:ext>
            </a:extLst>
          </p:cNvPr>
          <p:cNvSpPr txBox="1"/>
          <p:nvPr/>
        </p:nvSpPr>
        <p:spPr>
          <a:xfrm>
            <a:off x="2552700" y="2790901"/>
            <a:ext cx="7086600" cy="707886"/>
          </a:xfrm>
          <a:prstGeom prst="rect">
            <a:avLst/>
          </a:prstGeom>
          <a:noFill/>
        </p:spPr>
        <p:txBody>
          <a:bodyPr wrap="square" rtlCol="0">
            <a:spAutoFit/>
          </a:bodyPr>
          <a:lstStyle/>
          <a:p>
            <a:pPr algn="ctr"/>
            <a:r>
              <a:rPr lang="en-US" sz="4000" b="1" dirty="0"/>
              <a:t>Welcome!</a:t>
            </a:r>
          </a:p>
        </p:txBody>
      </p:sp>
      <p:sp>
        <p:nvSpPr>
          <p:cNvPr id="11" name="Rectangle 10">
            <a:extLst>
              <a:ext uri="{FF2B5EF4-FFF2-40B4-BE49-F238E27FC236}">
                <a16:creationId xmlns:a16="http://schemas.microsoft.com/office/drawing/2014/main" id="{710BF753-A9E0-4962-A2DD-443C9DB127BC}"/>
              </a:ext>
            </a:extLst>
          </p:cNvPr>
          <p:cNvSpPr/>
          <p:nvPr/>
        </p:nvSpPr>
        <p:spPr>
          <a:xfrm>
            <a:off x="2134564" y="591499"/>
            <a:ext cx="9371636" cy="677108"/>
          </a:xfrm>
          <a:prstGeom prst="rect">
            <a:avLst/>
          </a:prstGeom>
        </p:spPr>
        <p:txBody>
          <a:bodyPr wrap="square">
            <a:spAutoFit/>
          </a:bodyPr>
          <a:lstStyle/>
          <a:p>
            <a:r>
              <a:rPr lang="en-US" sz="2000" dirty="0"/>
              <a:t>9:00 A.M., Saturday, August 3</a:t>
            </a:r>
            <a:r>
              <a:rPr lang="en-US" sz="2000" baseline="30000" dirty="0"/>
              <a:t>rd</a:t>
            </a:r>
            <a:r>
              <a:rPr lang="en-US" sz="2000" dirty="0"/>
              <a:t>, 2024       Tri Lakes Fire Station Training Room</a:t>
            </a:r>
          </a:p>
          <a:p>
            <a:endParaRPr lang="en-US" dirty="0"/>
          </a:p>
        </p:txBody>
      </p:sp>
      <p:pic>
        <p:nvPicPr>
          <p:cNvPr id="12" name="Picture 4">
            <a:extLst>
              <a:ext uri="{FF2B5EF4-FFF2-40B4-BE49-F238E27FC236}">
                <a16:creationId xmlns:a16="http://schemas.microsoft.com/office/drawing/2014/main" id="{34EC8E58-FCF1-4EC2-99BE-69D1E2ECFAA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50600" y="2313286"/>
            <a:ext cx="6521450" cy="44434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CAA9D3C-856B-4DFB-B726-7E120227130F}"/>
              </a:ext>
            </a:extLst>
          </p:cNvPr>
          <p:cNvSpPr txBox="1"/>
          <p:nvPr/>
        </p:nvSpPr>
        <p:spPr>
          <a:xfrm>
            <a:off x="2479729" y="1534332"/>
            <a:ext cx="7909601" cy="646331"/>
          </a:xfrm>
          <a:prstGeom prst="rect">
            <a:avLst/>
          </a:prstGeom>
          <a:noFill/>
        </p:spPr>
        <p:txBody>
          <a:bodyPr wrap="none" rtlCol="0">
            <a:spAutoFit/>
          </a:bodyPr>
          <a:lstStyle/>
          <a:p>
            <a:r>
              <a:rPr lang="en-US" sz="3600" dirty="0"/>
              <a:t>Please Stand for the Pledge of Allegiance </a:t>
            </a:r>
          </a:p>
        </p:txBody>
      </p:sp>
    </p:spTree>
    <p:extLst>
      <p:ext uri="{BB962C8B-B14F-4D97-AF65-F5344CB8AC3E}">
        <p14:creationId xmlns:p14="http://schemas.microsoft.com/office/powerpoint/2010/main" val="330167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CCA219-C6BA-4226-B1C6-5F356353B9D1}"/>
              </a:ext>
            </a:extLst>
          </p:cNvPr>
          <p:cNvSpPr txBox="1">
            <a:spLocks/>
          </p:cNvSpPr>
          <p:nvPr/>
        </p:nvSpPr>
        <p:spPr>
          <a:xfrm>
            <a:off x="946110" y="101301"/>
            <a:ext cx="10515600" cy="98039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US" dirty="0"/>
              <a:t>Canyon Ferry Crossing Owners Association Annual Meeting – 2024</a:t>
            </a:r>
          </a:p>
          <a:p>
            <a:r>
              <a:rPr lang="en-US" sz="3600" dirty="0"/>
              <a:t>Agenda</a:t>
            </a:r>
          </a:p>
        </p:txBody>
      </p:sp>
      <p:pic>
        <p:nvPicPr>
          <p:cNvPr id="7" name="Picture 6">
            <a:extLst>
              <a:ext uri="{FF2B5EF4-FFF2-40B4-BE49-F238E27FC236}">
                <a16:creationId xmlns:a16="http://schemas.microsoft.com/office/drawing/2014/main" id="{0059FF38-55CC-4090-93E4-D4E5FBAA5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64" y="101301"/>
            <a:ext cx="841248" cy="1097280"/>
          </a:xfrm>
          <a:prstGeom prst="rect">
            <a:avLst/>
          </a:prstGeom>
        </p:spPr>
      </p:pic>
      <p:cxnSp>
        <p:nvCxnSpPr>
          <p:cNvPr id="8" name="Straight Connector 7">
            <a:extLst>
              <a:ext uri="{FF2B5EF4-FFF2-40B4-BE49-F238E27FC236}">
                <a16:creationId xmlns:a16="http://schemas.microsoft.com/office/drawing/2014/main" id="{38AE61CF-7736-4B80-A272-65928FC5F0C7}"/>
              </a:ext>
            </a:extLst>
          </p:cNvPr>
          <p:cNvCxnSpPr/>
          <p:nvPr/>
        </p:nvCxnSpPr>
        <p:spPr>
          <a:xfrm>
            <a:off x="1295400" y="1198581"/>
            <a:ext cx="10654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FCD2D8-6317-44B7-8A24-383BF4CB9CD7}"/>
              </a:ext>
            </a:extLst>
          </p:cNvPr>
          <p:cNvCxnSpPr>
            <a:cxnSpLocks/>
          </p:cNvCxnSpPr>
          <p:nvPr/>
        </p:nvCxnSpPr>
        <p:spPr>
          <a:xfrm>
            <a:off x="1469985" y="1120658"/>
            <a:ext cx="10341015"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83A9832-103E-45BA-9DB9-E963E6FF543F}"/>
              </a:ext>
            </a:extLst>
          </p:cNvPr>
          <p:cNvSpPr txBox="1"/>
          <p:nvPr/>
        </p:nvSpPr>
        <p:spPr>
          <a:xfrm>
            <a:off x="1211164" y="1221795"/>
            <a:ext cx="11719367" cy="5539978"/>
          </a:xfrm>
          <a:prstGeom prst="rect">
            <a:avLst/>
          </a:prstGeom>
          <a:noFill/>
        </p:spPr>
        <p:txBody>
          <a:bodyPr wrap="square" rtlCol="0">
            <a:spAutoFit/>
          </a:bodyPr>
          <a:lstStyle/>
          <a:p>
            <a:pPr marL="457200" indent="-457200">
              <a:buFont typeface="Arial" panose="020B0604020202020204" pitchFamily="34" charset="0"/>
              <a:buChar char="•"/>
            </a:pPr>
            <a:r>
              <a:rPr lang="en-US" sz="2600" dirty="0">
                <a:latin typeface="Calibri" panose="020F0502020204030204" pitchFamily="34" charset="0"/>
                <a:ea typeface="Times New Roman" panose="02020603050405020304" pitchFamily="18" charset="0"/>
              </a:rPr>
              <a:t>Introduction and Welcome</a:t>
            </a:r>
          </a:p>
          <a:p>
            <a:pPr marL="457200" indent="-457200">
              <a:buFont typeface="Arial" panose="020B0604020202020204" pitchFamily="34" charset="0"/>
              <a:buChar char="•"/>
            </a:pPr>
            <a:r>
              <a:rPr lang="en-US" sz="2600" dirty="0">
                <a:latin typeface="Calibri" panose="020F0502020204030204" pitchFamily="34" charset="0"/>
                <a:ea typeface="Times New Roman" panose="02020603050405020304" pitchFamily="18" charset="0"/>
              </a:rPr>
              <a:t>Meeting Rules</a:t>
            </a:r>
          </a:p>
          <a:p>
            <a:pPr marL="457200" indent="-457200">
              <a:buFont typeface="Arial" panose="020B0604020202020204" pitchFamily="34" charset="0"/>
              <a:buChar char="•"/>
            </a:pPr>
            <a:r>
              <a:rPr lang="en-US" sz="2600" dirty="0">
                <a:latin typeface="Calibri" panose="020F0502020204030204" pitchFamily="34" charset="0"/>
                <a:ea typeface="Times New Roman" panose="02020603050405020304" pitchFamily="18" charset="0"/>
              </a:rPr>
              <a:t>Establish a Quorum (call of roll)</a:t>
            </a:r>
          </a:p>
          <a:p>
            <a:pPr marL="457200" indent="-457200">
              <a:buFont typeface="Arial" panose="020B0604020202020204" pitchFamily="34" charset="0"/>
              <a:buChar char="•"/>
            </a:pPr>
            <a:r>
              <a:rPr lang="en-US" sz="2600" dirty="0">
                <a:latin typeface="Calibri" panose="020F0502020204030204" pitchFamily="34" charset="0"/>
                <a:ea typeface="Times New Roman" panose="02020603050405020304" pitchFamily="18" charset="0"/>
              </a:rPr>
              <a:t>Reading of 2023 Meeting Minutes (reading and disposal of minutes)</a:t>
            </a:r>
          </a:p>
          <a:p>
            <a:pPr marL="457200" indent="-457200">
              <a:buFont typeface="Arial" panose="020B0604020202020204" pitchFamily="34" charset="0"/>
              <a:buChar char="•"/>
            </a:pPr>
            <a:r>
              <a:rPr lang="en-US" sz="2600" dirty="0">
                <a:latin typeface="Calibri" panose="020F0502020204030204" pitchFamily="34" charset="0"/>
                <a:ea typeface="Times New Roman" panose="02020603050405020304" pitchFamily="18" charset="0"/>
              </a:rPr>
              <a:t>Board Nominations (election of directors)</a:t>
            </a:r>
          </a:p>
          <a:p>
            <a:pPr marL="457200" indent="-457200">
              <a:buFont typeface="Arial" panose="020B0604020202020204" pitchFamily="34" charset="0"/>
              <a:buChar char="•"/>
            </a:pPr>
            <a:r>
              <a:rPr lang="en-US" sz="2600" dirty="0">
                <a:latin typeface="Calibri" panose="020F0502020204030204" pitchFamily="34" charset="0"/>
                <a:ea typeface="Times New Roman" panose="02020603050405020304" pitchFamily="18" charset="0"/>
              </a:rPr>
              <a:t>2024 Accomplishments</a:t>
            </a:r>
          </a:p>
          <a:p>
            <a:pPr marL="457200" indent="-457200">
              <a:buFont typeface="Arial" panose="020B0604020202020204" pitchFamily="34" charset="0"/>
              <a:buChar char="•"/>
            </a:pPr>
            <a:r>
              <a:rPr lang="en-US" sz="2600" dirty="0">
                <a:latin typeface="Calibri" panose="020F0502020204030204" pitchFamily="34" charset="0"/>
                <a:ea typeface="Times New Roman" panose="02020603050405020304" pitchFamily="18" charset="0"/>
              </a:rPr>
              <a:t>Reports (reports of officers and committees)</a:t>
            </a:r>
          </a:p>
          <a:p>
            <a:pPr marL="914400" lvl="1" indent="-457200">
              <a:buFont typeface="Arial" panose="020B0604020202020204" pitchFamily="34" charset="0"/>
              <a:buChar char="•"/>
            </a:pPr>
            <a:r>
              <a:rPr lang="en-US" sz="2600" dirty="0">
                <a:latin typeface="Calibri" panose="020F0502020204030204" pitchFamily="34" charset="0"/>
                <a:ea typeface="Times New Roman" panose="02020603050405020304" pitchFamily="18" charset="0"/>
              </a:rPr>
              <a:t>Finance Committee</a:t>
            </a:r>
          </a:p>
          <a:p>
            <a:pPr marL="914400" lvl="1" indent="-457200">
              <a:buFont typeface="Arial" panose="020B0604020202020204" pitchFamily="34" charset="0"/>
              <a:buChar char="•"/>
            </a:pPr>
            <a:r>
              <a:rPr lang="en-US" sz="2600" dirty="0">
                <a:latin typeface="Calibri" panose="020F0502020204030204" pitchFamily="34" charset="0"/>
                <a:ea typeface="Times New Roman" panose="02020603050405020304" pitchFamily="18" charset="0"/>
              </a:rPr>
              <a:t>Architectural Review Committee</a:t>
            </a:r>
          </a:p>
          <a:p>
            <a:pPr marL="914400" lvl="1" indent="-457200">
              <a:buFont typeface="Arial" panose="020B0604020202020204" pitchFamily="34" charset="0"/>
              <a:buChar char="•"/>
            </a:pPr>
            <a:r>
              <a:rPr lang="en-US" sz="2600" dirty="0">
                <a:latin typeface="Calibri" panose="020F0502020204030204" pitchFamily="34" charset="0"/>
                <a:ea typeface="Times New Roman" panose="02020603050405020304" pitchFamily="18" charset="0"/>
              </a:rPr>
              <a:t>Maintenance Committee </a:t>
            </a:r>
          </a:p>
          <a:p>
            <a:pPr marL="457200" indent="-457200">
              <a:buFont typeface="Arial" panose="020B0604020202020204" pitchFamily="34" charset="0"/>
              <a:buChar char="•"/>
            </a:pPr>
            <a:r>
              <a:rPr lang="en-US" sz="2600" dirty="0">
                <a:latin typeface="Calibri" panose="020F0502020204030204" pitchFamily="34" charset="0"/>
                <a:ea typeface="Times New Roman" panose="02020603050405020304" pitchFamily="18" charset="0"/>
              </a:rPr>
              <a:t>Unfinished Business (old and new business)</a:t>
            </a:r>
          </a:p>
          <a:p>
            <a:pPr marL="457200" indent="-457200">
              <a:buFont typeface="Arial" panose="020B0604020202020204" pitchFamily="34" charset="0"/>
              <a:buChar char="•"/>
            </a:pPr>
            <a:r>
              <a:rPr lang="en-US" sz="2600" dirty="0">
                <a:latin typeface="Calibri" panose="020F0502020204030204" pitchFamily="34" charset="0"/>
                <a:ea typeface="Times New Roman" panose="02020603050405020304" pitchFamily="18" charset="0"/>
              </a:rPr>
              <a:t>Contact Information</a:t>
            </a:r>
          </a:p>
          <a:p>
            <a:pPr marL="457200" indent="-457200">
              <a:buFont typeface="Arial" panose="020B0604020202020204" pitchFamily="34" charset="0"/>
              <a:buChar char="•"/>
            </a:pPr>
            <a:r>
              <a:rPr lang="en-US" sz="2600" dirty="0">
                <a:latin typeface="Calibri" panose="020F0502020204030204" pitchFamily="34" charset="0"/>
                <a:ea typeface="Times New Roman" panose="02020603050405020304" pitchFamily="18" charset="0"/>
              </a:rPr>
              <a:t>The Way Forward</a:t>
            </a:r>
          </a:p>
          <a:p>
            <a:endParaRPr lang="en-US" sz="1600"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236635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CCA219-C6BA-4226-B1C6-5F356353B9D1}"/>
              </a:ext>
            </a:extLst>
          </p:cNvPr>
          <p:cNvSpPr txBox="1">
            <a:spLocks/>
          </p:cNvSpPr>
          <p:nvPr/>
        </p:nvSpPr>
        <p:spPr>
          <a:xfrm>
            <a:off x="946110" y="101301"/>
            <a:ext cx="10515600" cy="98039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US" dirty="0"/>
              <a:t>Canyon Ferry Crossing Owners Association Annual Meeting – 2024</a:t>
            </a:r>
          </a:p>
          <a:p>
            <a:r>
              <a:rPr lang="en-US" sz="3600" dirty="0"/>
              <a:t>Meeting Rules (Roberts Rules of Order)</a:t>
            </a:r>
          </a:p>
        </p:txBody>
      </p:sp>
      <p:pic>
        <p:nvPicPr>
          <p:cNvPr id="7" name="Picture 6">
            <a:extLst>
              <a:ext uri="{FF2B5EF4-FFF2-40B4-BE49-F238E27FC236}">
                <a16:creationId xmlns:a16="http://schemas.microsoft.com/office/drawing/2014/main" id="{0059FF38-55CC-4090-93E4-D4E5FBAA5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64" y="101301"/>
            <a:ext cx="841248" cy="1097280"/>
          </a:xfrm>
          <a:prstGeom prst="rect">
            <a:avLst/>
          </a:prstGeom>
        </p:spPr>
      </p:pic>
      <p:cxnSp>
        <p:nvCxnSpPr>
          <p:cNvPr id="8" name="Straight Connector 7">
            <a:extLst>
              <a:ext uri="{FF2B5EF4-FFF2-40B4-BE49-F238E27FC236}">
                <a16:creationId xmlns:a16="http://schemas.microsoft.com/office/drawing/2014/main" id="{38AE61CF-7736-4B80-A272-65928FC5F0C7}"/>
              </a:ext>
            </a:extLst>
          </p:cNvPr>
          <p:cNvCxnSpPr/>
          <p:nvPr/>
        </p:nvCxnSpPr>
        <p:spPr>
          <a:xfrm>
            <a:off x="1295400" y="1198581"/>
            <a:ext cx="10654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FCD2D8-6317-44B7-8A24-383BF4CB9CD7}"/>
              </a:ext>
            </a:extLst>
          </p:cNvPr>
          <p:cNvCxnSpPr>
            <a:cxnSpLocks/>
          </p:cNvCxnSpPr>
          <p:nvPr/>
        </p:nvCxnSpPr>
        <p:spPr>
          <a:xfrm>
            <a:off x="1469985" y="1120658"/>
            <a:ext cx="10341015"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83A9832-103E-45BA-9DB9-E963E6FF543F}"/>
              </a:ext>
            </a:extLst>
          </p:cNvPr>
          <p:cNvSpPr txBox="1"/>
          <p:nvPr/>
        </p:nvSpPr>
        <p:spPr>
          <a:xfrm>
            <a:off x="283579" y="1276504"/>
            <a:ext cx="11719367" cy="5601533"/>
          </a:xfrm>
          <a:prstGeom prst="rect">
            <a:avLst/>
          </a:prstGeom>
          <a:noFill/>
        </p:spPr>
        <p:txBody>
          <a:bodyPr wrap="square" rtlCol="0">
            <a:spAutoFit/>
          </a:bodyPr>
          <a:lstStyle/>
          <a:p>
            <a:pPr>
              <a:spcAft>
                <a:spcPts val="600"/>
              </a:spcAft>
            </a:pPr>
            <a:r>
              <a:rPr lang="en-US" sz="1900" dirty="0">
                <a:latin typeface="Calibri" panose="020F0502020204030204" pitchFamily="34" charset="0"/>
                <a:ea typeface="Times New Roman" panose="02020603050405020304" pitchFamily="18" charset="0"/>
              </a:rPr>
              <a:t>1.   For the purpose of recognition, a member at Meetings must (1) Stand, (2) Address the Chair as “Mr. or Madame President”, (3) State their name and (4) Proceed to speak only after recognition by the Chair.</a:t>
            </a:r>
          </a:p>
          <a:p>
            <a:pPr>
              <a:spcAft>
                <a:spcPts val="600"/>
              </a:spcAft>
            </a:pPr>
            <a:r>
              <a:rPr lang="en-US" sz="1900" dirty="0">
                <a:latin typeface="Calibri" panose="020F0502020204030204" pitchFamily="34" charset="0"/>
                <a:ea typeface="Times New Roman" panose="02020603050405020304" pitchFamily="18" charset="0"/>
              </a:rPr>
              <a:t>2.   Debate shall be limited to two (2) minutes for each speaker, except by two-thirds (2/3) consent.</a:t>
            </a:r>
          </a:p>
          <a:p>
            <a:pPr>
              <a:spcAft>
                <a:spcPts val="600"/>
              </a:spcAft>
            </a:pPr>
            <a:r>
              <a:rPr lang="en-US" sz="1900" dirty="0">
                <a:latin typeface="Calibri" panose="020F0502020204030204" pitchFamily="34" charset="0"/>
                <a:ea typeface="Times New Roman" panose="02020603050405020304" pitchFamily="18" charset="0"/>
              </a:rPr>
              <a:t>3.   Only fully accredited Property owners shall participate directly or indirectly in a vote on any subject </a:t>
            </a:r>
          </a:p>
          <a:p>
            <a:pPr>
              <a:spcAft>
                <a:spcPts val="600"/>
              </a:spcAft>
            </a:pPr>
            <a:r>
              <a:rPr lang="en-US" sz="1900" dirty="0">
                <a:latin typeface="Calibri" panose="020F0502020204030204" pitchFamily="34" charset="0"/>
                <a:ea typeface="Times New Roman" panose="02020603050405020304" pitchFamily="18" charset="0"/>
              </a:rPr>
              <a:t>4.   Property Owners that are indebted to the Association, in any amount shall not be seated and cannot vote in the Meetings until such indebtedness is cleared.  </a:t>
            </a:r>
          </a:p>
          <a:p>
            <a:pPr>
              <a:spcAft>
                <a:spcPts val="600"/>
              </a:spcAft>
            </a:pPr>
            <a:r>
              <a:rPr lang="en-US" sz="1900" dirty="0">
                <a:latin typeface="Calibri" panose="020F0502020204030204" pitchFamily="34" charset="0"/>
                <a:ea typeface="Times New Roman" panose="02020603050405020304" pitchFamily="18" charset="0"/>
              </a:rPr>
              <a:t>5.  Nominations from the floor at the Annual Home owners Association Meeting can be made at the time of the meeting.  Only one nominating speech shall be made for each candidate and shall be limited to two (2) minutes.  Seconding speeches shall be limited to two (2) minutes for each candidate.  In the event that more than one (1) candidate is nominated for any one office, the written balloting shall continue until one candidate has received a majority of votes cast by the delegates present and voting.</a:t>
            </a:r>
          </a:p>
          <a:p>
            <a:pPr>
              <a:spcAft>
                <a:spcPts val="600"/>
              </a:spcAft>
            </a:pPr>
            <a:r>
              <a:rPr lang="en-US" sz="1900" dirty="0">
                <a:latin typeface="Calibri" panose="020F0502020204030204" pitchFamily="34" charset="0"/>
                <a:ea typeface="Times New Roman" panose="02020603050405020304" pitchFamily="18" charset="0"/>
              </a:rPr>
              <a:t>6.   Discussion of personal grievances, local conditions, or claims concerning one (1) individual with respect to their personal interest, shall be in order before this meeting, but must be discussed without repeated unprofessional outbursts, name calling, personal attacks or be subject to removal from such meeting.</a:t>
            </a:r>
          </a:p>
          <a:p>
            <a:pPr>
              <a:spcAft>
                <a:spcPts val="600"/>
              </a:spcAft>
            </a:pPr>
            <a:r>
              <a:rPr lang="en-US" sz="1900" dirty="0">
                <a:latin typeface="Calibri" panose="020F0502020204030204" pitchFamily="34" charset="0"/>
                <a:ea typeface="Times New Roman" panose="02020603050405020304" pitchFamily="18" charset="0"/>
              </a:rPr>
              <a:t>7. Please be familiar with the </a:t>
            </a:r>
            <a:r>
              <a:rPr lang="en-US" sz="1900" dirty="0" err="1">
                <a:latin typeface="Calibri" panose="020F0502020204030204" pitchFamily="34" charset="0"/>
                <a:ea typeface="Times New Roman" panose="02020603050405020304" pitchFamily="18" charset="0"/>
              </a:rPr>
              <a:t>Covenance</a:t>
            </a:r>
            <a:r>
              <a:rPr lang="en-US" sz="1900" dirty="0">
                <a:latin typeface="Calibri" panose="020F0502020204030204" pitchFamily="34" charset="0"/>
                <a:ea typeface="Times New Roman" panose="02020603050405020304" pitchFamily="18" charset="0"/>
              </a:rPr>
              <a:t> and Bylaws of the association to save time during meetings of the Home owners Association.</a:t>
            </a:r>
          </a:p>
          <a:p>
            <a:pPr>
              <a:spcAft>
                <a:spcPts val="600"/>
              </a:spcAft>
            </a:pPr>
            <a:r>
              <a:rPr lang="en-US" sz="1900" dirty="0">
                <a:latin typeface="Calibri" panose="020F0502020204030204" pitchFamily="34" charset="0"/>
                <a:ea typeface="Times New Roman" panose="02020603050405020304" pitchFamily="18" charset="0"/>
              </a:rPr>
              <a:t>8. Open meetings will be conducted, with Minutes taken and posted on the Website.</a:t>
            </a:r>
            <a:endParaRPr lang="en-US" sz="1900" b="1" dirty="0">
              <a:latin typeface="Calibri" panose="020F0502020204030204" pitchFamily="34" charset="0"/>
            </a:endParaRPr>
          </a:p>
        </p:txBody>
      </p:sp>
    </p:spTree>
    <p:extLst>
      <p:ext uri="{BB962C8B-B14F-4D97-AF65-F5344CB8AC3E}">
        <p14:creationId xmlns:p14="http://schemas.microsoft.com/office/powerpoint/2010/main" val="1762941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CCA219-C6BA-4226-B1C6-5F356353B9D1}"/>
              </a:ext>
            </a:extLst>
          </p:cNvPr>
          <p:cNvSpPr txBox="1">
            <a:spLocks/>
          </p:cNvSpPr>
          <p:nvPr/>
        </p:nvSpPr>
        <p:spPr>
          <a:xfrm>
            <a:off x="946110" y="101301"/>
            <a:ext cx="10515600" cy="98039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US" dirty="0"/>
              <a:t>Canyon Ferry Crossing Owners Association Annual Meeting – 2024</a:t>
            </a:r>
          </a:p>
          <a:p>
            <a:r>
              <a:rPr lang="en-US" sz="3600" dirty="0"/>
              <a:t>Quorum</a:t>
            </a:r>
          </a:p>
        </p:txBody>
      </p:sp>
      <p:pic>
        <p:nvPicPr>
          <p:cNvPr id="7" name="Picture 6">
            <a:extLst>
              <a:ext uri="{FF2B5EF4-FFF2-40B4-BE49-F238E27FC236}">
                <a16:creationId xmlns:a16="http://schemas.microsoft.com/office/drawing/2014/main" id="{0059FF38-55CC-4090-93E4-D4E5FBAA5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64" y="101301"/>
            <a:ext cx="841248" cy="1097280"/>
          </a:xfrm>
          <a:prstGeom prst="rect">
            <a:avLst/>
          </a:prstGeom>
        </p:spPr>
      </p:pic>
      <p:cxnSp>
        <p:nvCxnSpPr>
          <p:cNvPr id="8" name="Straight Connector 7">
            <a:extLst>
              <a:ext uri="{FF2B5EF4-FFF2-40B4-BE49-F238E27FC236}">
                <a16:creationId xmlns:a16="http://schemas.microsoft.com/office/drawing/2014/main" id="{38AE61CF-7736-4B80-A272-65928FC5F0C7}"/>
              </a:ext>
            </a:extLst>
          </p:cNvPr>
          <p:cNvCxnSpPr/>
          <p:nvPr/>
        </p:nvCxnSpPr>
        <p:spPr>
          <a:xfrm>
            <a:off x="1295400" y="1198581"/>
            <a:ext cx="10654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FCD2D8-6317-44B7-8A24-383BF4CB9CD7}"/>
              </a:ext>
            </a:extLst>
          </p:cNvPr>
          <p:cNvCxnSpPr>
            <a:cxnSpLocks/>
          </p:cNvCxnSpPr>
          <p:nvPr/>
        </p:nvCxnSpPr>
        <p:spPr>
          <a:xfrm>
            <a:off x="1469985" y="1120658"/>
            <a:ext cx="10341015"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83A9832-103E-45BA-9DB9-E963E6FF543F}"/>
              </a:ext>
            </a:extLst>
          </p:cNvPr>
          <p:cNvSpPr txBox="1"/>
          <p:nvPr/>
        </p:nvSpPr>
        <p:spPr>
          <a:xfrm>
            <a:off x="344226" y="3001929"/>
            <a:ext cx="11719367" cy="2862322"/>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3200" dirty="0">
                <a:latin typeface="Calibri" panose="020F0502020204030204" pitchFamily="34" charset="0"/>
                <a:ea typeface="Times New Roman" panose="02020603050405020304" pitchFamily="18" charset="0"/>
              </a:rPr>
              <a:t>Number of Eligible Members:  130 total, 32 Needed </a:t>
            </a:r>
          </a:p>
          <a:p>
            <a:pPr marL="457200" indent="-457200">
              <a:spcAft>
                <a:spcPts val="600"/>
              </a:spcAft>
              <a:buFont typeface="Arial" panose="020B0604020202020204" pitchFamily="34" charset="0"/>
              <a:buChar char="•"/>
            </a:pPr>
            <a:endParaRPr lang="en-US" sz="3200" dirty="0">
              <a:latin typeface="Calibri" panose="020F0502020204030204" pitchFamily="34" charset="0"/>
            </a:endParaRPr>
          </a:p>
          <a:p>
            <a:pPr marL="457200" indent="-457200">
              <a:spcAft>
                <a:spcPts val="600"/>
              </a:spcAft>
              <a:buFont typeface="Arial" panose="020B0604020202020204" pitchFamily="34" charset="0"/>
              <a:buChar char="•"/>
            </a:pPr>
            <a:r>
              <a:rPr lang="en-US" sz="3200" dirty="0">
                <a:latin typeface="Calibri" panose="020F0502020204030204" pitchFamily="34" charset="0"/>
              </a:rPr>
              <a:t>Number of Members Present:  </a:t>
            </a:r>
          </a:p>
          <a:p>
            <a:pPr marL="457200" indent="-457200">
              <a:spcAft>
                <a:spcPts val="600"/>
              </a:spcAft>
              <a:buFont typeface="Arial" panose="020B0604020202020204" pitchFamily="34" charset="0"/>
              <a:buChar char="•"/>
            </a:pPr>
            <a:endParaRPr lang="en-US" sz="3200" dirty="0">
              <a:latin typeface="Calibri" panose="020F0502020204030204" pitchFamily="34" charset="0"/>
            </a:endParaRPr>
          </a:p>
          <a:p>
            <a:pPr marL="457200" indent="-457200">
              <a:spcAft>
                <a:spcPts val="600"/>
              </a:spcAft>
              <a:buFont typeface="Arial" panose="020B0604020202020204" pitchFamily="34" charset="0"/>
              <a:buChar char="•"/>
            </a:pPr>
            <a:r>
              <a:rPr lang="en-US" sz="3200" dirty="0">
                <a:latin typeface="Calibri" panose="020F0502020204030204" pitchFamily="34" charset="0"/>
              </a:rPr>
              <a:t>Number of Proxy Votes: </a:t>
            </a:r>
            <a:endParaRPr lang="en-US" sz="3200" dirty="0">
              <a:highlight>
                <a:srgbClr val="FF0000"/>
              </a:highlight>
              <a:latin typeface="Calibri" panose="020F0502020204030204" pitchFamily="34" charset="0"/>
            </a:endParaRPr>
          </a:p>
        </p:txBody>
      </p:sp>
      <p:sp>
        <p:nvSpPr>
          <p:cNvPr id="2" name="Rectangle 1">
            <a:extLst>
              <a:ext uri="{FF2B5EF4-FFF2-40B4-BE49-F238E27FC236}">
                <a16:creationId xmlns:a16="http://schemas.microsoft.com/office/drawing/2014/main" id="{8BE59144-40DA-42D2-8D50-3BA859BBAE81}"/>
              </a:ext>
            </a:extLst>
          </p:cNvPr>
          <p:cNvSpPr/>
          <p:nvPr/>
        </p:nvSpPr>
        <p:spPr>
          <a:xfrm>
            <a:off x="417838" y="1422330"/>
            <a:ext cx="11393162" cy="1569660"/>
          </a:xfrm>
          <a:prstGeom prst="rect">
            <a:avLst/>
          </a:prstGeom>
        </p:spPr>
        <p:txBody>
          <a:bodyPr wrap="square">
            <a:spAutoFit/>
          </a:bodyPr>
          <a:lstStyle/>
          <a:p>
            <a:pPr algn="ctr"/>
            <a:r>
              <a:rPr lang="en-US" sz="3200" dirty="0"/>
              <a:t>CFCOA Bylaws Section 3.9</a:t>
            </a:r>
            <a:r>
              <a:rPr lang="en-US" sz="3200" i="1" dirty="0"/>
              <a:t>:  “Quorum. The presence of twenty-five percent of the Members of the Corporation, represented either in person or by proxy, shall constitute a quorum”</a:t>
            </a:r>
          </a:p>
        </p:txBody>
      </p:sp>
    </p:spTree>
    <p:extLst>
      <p:ext uri="{BB962C8B-B14F-4D97-AF65-F5344CB8AC3E}">
        <p14:creationId xmlns:p14="http://schemas.microsoft.com/office/powerpoint/2010/main" val="1906199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CCA219-C6BA-4226-B1C6-5F356353B9D1}"/>
              </a:ext>
            </a:extLst>
          </p:cNvPr>
          <p:cNvSpPr txBox="1">
            <a:spLocks/>
          </p:cNvSpPr>
          <p:nvPr/>
        </p:nvSpPr>
        <p:spPr>
          <a:xfrm>
            <a:off x="946110" y="101301"/>
            <a:ext cx="10515600" cy="98039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US" dirty="0"/>
              <a:t>Canyon Ferry Crossing Owners Association Annual Meeting – 2024</a:t>
            </a:r>
          </a:p>
          <a:p>
            <a:r>
              <a:rPr lang="en-US" sz="3600" dirty="0"/>
              <a:t>Reading of 2023 Meeting Minutes (1 of 2)</a:t>
            </a:r>
          </a:p>
        </p:txBody>
      </p:sp>
      <p:pic>
        <p:nvPicPr>
          <p:cNvPr id="7" name="Picture 6">
            <a:extLst>
              <a:ext uri="{FF2B5EF4-FFF2-40B4-BE49-F238E27FC236}">
                <a16:creationId xmlns:a16="http://schemas.microsoft.com/office/drawing/2014/main" id="{0059FF38-55CC-4090-93E4-D4E5FBAA5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64" y="101301"/>
            <a:ext cx="841248" cy="1097280"/>
          </a:xfrm>
          <a:prstGeom prst="rect">
            <a:avLst/>
          </a:prstGeom>
        </p:spPr>
      </p:pic>
      <p:cxnSp>
        <p:nvCxnSpPr>
          <p:cNvPr id="8" name="Straight Connector 7">
            <a:extLst>
              <a:ext uri="{FF2B5EF4-FFF2-40B4-BE49-F238E27FC236}">
                <a16:creationId xmlns:a16="http://schemas.microsoft.com/office/drawing/2014/main" id="{38AE61CF-7736-4B80-A272-65928FC5F0C7}"/>
              </a:ext>
            </a:extLst>
          </p:cNvPr>
          <p:cNvCxnSpPr/>
          <p:nvPr/>
        </p:nvCxnSpPr>
        <p:spPr>
          <a:xfrm>
            <a:off x="1295400" y="1198581"/>
            <a:ext cx="10654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FCD2D8-6317-44B7-8A24-383BF4CB9CD7}"/>
              </a:ext>
            </a:extLst>
          </p:cNvPr>
          <p:cNvCxnSpPr>
            <a:cxnSpLocks/>
          </p:cNvCxnSpPr>
          <p:nvPr/>
        </p:nvCxnSpPr>
        <p:spPr>
          <a:xfrm>
            <a:off x="1469985" y="1120658"/>
            <a:ext cx="10341015"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A33C30C-6271-4D86-B4B2-7F1C0EE82DBA}"/>
              </a:ext>
            </a:extLst>
          </p:cNvPr>
          <p:cNvSpPr txBox="1"/>
          <p:nvPr/>
        </p:nvSpPr>
        <p:spPr>
          <a:xfrm>
            <a:off x="242764" y="1482436"/>
            <a:ext cx="11707132" cy="5693866"/>
          </a:xfrm>
          <a:prstGeom prst="rect">
            <a:avLst/>
          </a:prstGeom>
          <a:noFill/>
        </p:spPr>
        <p:txBody>
          <a:bodyPr wrap="square" rtlCol="0">
            <a:spAutoFit/>
          </a:bodyPr>
          <a:lstStyle/>
          <a:p>
            <a:pPr marL="0" marR="0">
              <a:spcBef>
                <a:spcPts val="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 MINUTES OF THE 2023 ANNUAL MEETING OF CANYON FERRY HOMEOWNERS ASSOCIATION </a:t>
            </a:r>
          </a:p>
          <a:p>
            <a:pPr marL="0" marR="0">
              <a:spcBef>
                <a:spcPts val="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                                                             Saturday July 29, 2023 </a:t>
            </a:r>
          </a:p>
          <a:p>
            <a:pPr marL="0" marR="0">
              <a:spcBef>
                <a:spcPts val="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 annual meeting was called to order at 9 a.m. at the Tri-Lakes Fire station.    The mail in proxies and the signatures on the sign in sheet (for personal attendance) was tabulated.  It was confirmed that a quorum was present either in person or by proxy.  </a:t>
            </a:r>
          </a:p>
          <a:p>
            <a:pPr marL="0" marR="0">
              <a:spcBef>
                <a:spcPts val="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 meeting was opened with the Pledge of Allegiance, led by Rory McLeod.</a:t>
            </a:r>
          </a:p>
          <a:p>
            <a:pPr marL="0" marR="0">
              <a:spcBef>
                <a:spcPts val="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A motion was made and seconded to forgo the reading of last year’s meetings minutes, (given that they are on the website) and to accept the minutes as presented.  The motion passed unanimously.</a:t>
            </a:r>
          </a:p>
          <a:p>
            <a:pPr marL="0" marR="0">
              <a:spcBef>
                <a:spcPts val="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A motion was made and seconded to approve the actions of the board of directors for the last year’s activities.  The motion passed unanimously.</a:t>
            </a:r>
          </a:p>
          <a:p>
            <a:pPr marL="0" marR="0">
              <a:spcBef>
                <a:spcPts val="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 meeting then proceeded to the election to fill the two (2) board seats, whose term has expired.   Lisa Smeaton and Rod Kessel were nominated to fill the seats for the next 2 year term.  There were no additional nominations from the floor.  Rod Kessel and Lisa Smeaton were elected to the positions unanimously. </a:t>
            </a:r>
          </a:p>
          <a:p>
            <a:pPr marL="0" marR="0">
              <a:spcBef>
                <a:spcPts val="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Rory McLeod then presented the financial statement for 1/1/21 – 6/1/23.  There then ensued a discussion on various aspects of the report.  After discussion on any question or comment by a member, a motion was made and unanimously carried, to approve the report as presented.</a:t>
            </a:r>
          </a:p>
          <a:p>
            <a:pPr marL="0" marR="0">
              <a:spcBef>
                <a:spcPts val="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Fran Hovan, having retired from the ARC committee, was thanked for his many years of service.  Lori Young was introduced as the new head of the ARC committee along with continuing members Rod Kessel and Ryan Butler.</a:t>
            </a:r>
            <a:endParaRPr lang="en-US" dirty="0"/>
          </a:p>
        </p:txBody>
      </p:sp>
    </p:spTree>
    <p:extLst>
      <p:ext uri="{BB962C8B-B14F-4D97-AF65-F5344CB8AC3E}">
        <p14:creationId xmlns:p14="http://schemas.microsoft.com/office/powerpoint/2010/main" val="4221866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CCA219-C6BA-4226-B1C6-5F356353B9D1}"/>
              </a:ext>
            </a:extLst>
          </p:cNvPr>
          <p:cNvSpPr txBox="1">
            <a:spLocks/>
          </p:cNvSpPr>
          <p:nvPr/>
        </p:nvSpPr>
        <p:spPr>
          <a:xfrm>
            <a:off x="946110" y="101301"/>
            <a:ext cx="10515600" cy="98039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US" dirty="0"/>
              <a:t>Canyon Ferry Crossing Owners Association Annual Meeting – 2024</a:t>
            </a:r>
          </a:p>
          <a:p>
            <a:r>
              <a:rPr lang="en-US" sz="3600" dirty="0"/>
              <a:t>Reading of 2023 Meeting Minutes (2 of 2)</a:t>
            </a:r>
          </a:p>
        </p:txBody>
      </p:sp>
      <p:pic>
        <p:nvPicPr>
          <p:cNvPr id="7" name="Picture 6">
            <a:extLst>
              <a:ext uri="{FF2B5EF4-FFF2-40B4-BE49-F238E27FC236}">
                <a16:creationId xmlns:a16="http://schemas.microsoft.com/office/drawing/2014/main" id="{0059FF38-55CC-4090-93E4-D4E5FBAA5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64" y="101301"/>
            <a:ext cx="841248" cy="1097280"/>
          </a:xfrm>
          <a:prstGeom prst="rect">
            <a:avLst/>
          </a:prstGeom>
        </p:spPr>
      </p:pic>
      <p:cxnSp>
        <p:nvCxnSpPr>
          <p:cNvPr id="8" name="Straight Connector 7">
            <a:extLst>
              <a:ext uri="{FF2B5EF4-FFF2-40B4-BE49-F238E27FC236}">
                <a16:creationId xmlns:a16="http://schemas.microsoft.com/office/drawing/2014/main" id="{38AE61CF-7736-4B80-A272-65928FC5F0C7}"/>
              </a:ext>
            </a:extLst>
          </p:cNvPr>
          <p:cNvCxnSpPr/>
          <p:nvPr/>
        </p:nvCxnSpPr>
        <p:spPr>
          <a:xfrm>
            <a:off x="1295400" y="1198581"/>
            <a:ext cx="10654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FCD2D8-6317-44B7-8A24-383BF4CB9CD7}"/>
              </a:ext>
            </a:extLst>
          </p:cNvPr>
          <p:cNvCxnSpPr>
            <a:cxnSpLocks/>
          </p:cNvCxnSpPr>
          <p:nvPr/>
        </p:nvCxnSpPr>
        <p:spPr>
          <a:xfrm>
            <a:off x="1469985" y="1120658"/>
            <a:ext cx="10341015"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2058" name="Picture 4903">
            <a:extLst>
              <a:ext uri="{FF2B5EF4-FFF2-40B4-BE49-F238E27FC236}">
                <a16:creationId xmlns:a16="http://schemas.microsoft.com/office/drawing/2014/main" id="{23630872-1683-0F9C-D9FD-F1F565F604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48336" y="5495925"/>
            <a:ext cx="45719" cy="457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218CE5E-31B3-E261-9A48-6A9B731347A4}"/>
              </a:ext>
            </a:extLst>
          </p:cNvPr>
          <p:cNvSpPr txBox="1"/>
          <p:nvPr/>
        </p:nvSpPr>
        <p:spPr>
          <a:xfrm>
            <a:off x="374073" y="1524000"/>
            <a:ext cx="11575823" cy="4985980"/>
          </a:xfrm>
          <a:prstGeom prst="rect">
            <a:avLst/>
          </a:prstGeom>
          <a:noFill/>
        </p:spPr>
        <p:txBody>
          <a:bodyPr wrap="square" rtlCol="0">
            <a:spAutoFit/>
          </a:bodyPr>
          <a:lstStyle/>
          <a:p>
            <a:pPr marL="0" marR="0">
              <a:spcBef>
                <a:spcPts val="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A long discussion then ensued regarding the building  going on in the subdivision.  Based on the activity it was shown that the subdivision is about ½ built out. </a:t>
            </a:r>
          </a:p>
          <a:p>
            <a:pPr marL="0" marR="0">
              <a:spcBef>
                <a:spcPts val="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It was reported that based on the increased building activity the board found it necessary to purchase additional mailboxes.  They will be installed on both sides of the main entrance.</a:t>
            </a:r>
          </a:p>
          <a:p>
            <a:pPr marL="0" marR="0">
              <a:spcBef>
                <a:spcPts val="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Ryan gave a report on the status of maintenance.  He further talked about the weed issue and asked all neighbors to police their property.  He also addressed the fire that had recently occurred based on lightening strike.  He asked all members to be fire aware on their properties.  Nathan Bartow (a member of the Tri Lakes Fire Department), then reiterated the fire danger and gave valuable input as to how to be more fire aware on our properties.  He also explained the water availability for fire fighting in the neighborhood as well as other aspects of the fire danger situation.  All remaining questions/comments on maintenance were addressed.</a:t>
            </a:r>
          </a:p>
          <a:p>
            <a:pPr marL="0" marR="0">
              <a:spcBef>
                <a:spcPts val="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Thereafter a general discussion ensued on multiple subjects.  A key issue was the introduction of the “homeless person” problem in the subdivision.  It was asked of all the members to be vigilant on that issue, especially given that many owners are not full time residents. </a:t>
            </a:r>
          </a:p>
          <a:p>
            <a:pPr marL="0" marR="0">
              <a:spcBef>
                <a:spcPts val="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Each additional issue/question was addressed, as brought up by any member.  </a:t>
            </a:r>
          </a:p>
          <a:p>
            <a:pPr marL="0" marR="0">
              <a:spcBef>
                <a:spcPts val="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 discussion period closed when there were no further questions or comments from the members.</a:t>
            </a:r>
          </a:p>
          <a:p>
            <a:pPr marL="0" marR="0">
              <a:spcBef>
                <a:spcPts val="0"/>
              </a:spcBef>
              <a:spcAft>
                <a:spcPts val="24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Thereafter, a motion was made and seconded to adjourn.  It passed unanimously and the meeting was adjourned. </a:t>
            </a:r>
          </a:p>
        </p:txBody>
      </p:sp>
    </p:spTree>
    <p:extLst>
      <p:ext uri="{BB962C8B-B14F-4D97-AF65-F5344CB8AC3E}">
        <p14:creationId xmlns:p14="http://schemas.microsoft.com/office/powerpoint/2010/main" val="1259860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CCA219-C6BA-4226-B1C6-5F356353B9D1}"/>
              </a:ext>
            </a:extLst>
          </p:cNvPr>
          <p:cNvSpPr txBox="1">
            <a:spLocks/>
          </p:cNvSpPr>
          <p:nvPr/>
        </p:nvSpPr>
        <p:spPr>
          <a:xfrm>
            <a:off x="946110" y="101301"/>
            <a:ext cx="10515600" cy="98039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US" dirty="0"/>
              <a:t>Canyon Ferry Crossing Owners Association Annual Meeting – 2024</a:t>
            </a:r>
          </a:p>
          <a:p>
            <a:r>
              <a:rPr lang="en-US" sz="3600" dirty="0"/>
              <a:t>Election of Directors</a:t>
            </a:r>
          </a:p>
        </p:txBody>
      </p:sp>
      <p:pic>
        <p:nvPicPr>
          <p:cNvPr id="7" name="Picture 6">
            <a:extLst>
              <a:ext uri="{FF2B5EF4-FFF2-40B4-BE49-F238E27FC236}">
                <a16:creationId xmlns:a16="http://schemas.microsoft.com/office/drawing/2014/main" id="{0059FF38-55CC-4090-93E4-D4E5FBAA5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64" y="101301"/>
            <a:ext cx="841248" cy="1097280"/>
          </a:xfrm>
          <a:prstGeom prst="rect">
            <a:avLst/>
          </a:prstGeom>
        </p:spPr>
      </p:pic>
      <p:cxnSp>
        <p:nvCxnSpPr>
          <p:cNvPr id="8" name="Straight Connector 7">
            <a:extLst>
              <a:ext uri="{FF2B5EF4-FFF2-40B4-BE49-F238E27FC236}">
                <a16:creationId xmlns:a16="http://schemas.microsoft.com/office/drawing/2014/main" id="{38AE61CF-7736-4B80-A272-65928FC5F0C7}"/>
              </a:ext>
            </a:extLst>
          </p:cNvPr>
          <p:cNvCxnSpPr/>
          <p:nvPr/>
        </p:nvCxnSpPr>
        <p:spPr>
          <a:xfrm>
            <a:off x="1295400" y="1198581"/>
            <a:ext cx="10654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FCD2D8-6317-44B7-8A24-383BF4CB9CD7}"/>
              </a:ext>
            </a:extLst>
          </p:cNvPr>
          <p:cNvCxnSpPr>
            <a:cxnSpLocks/>
          </p:cNvCxnSpPr>
          <p:nvPr/>
        </p:nvCxnSpPr>
        <p:spPr>
          <a:xfrm>
            <a:off x="1469985" y="1120658"/>
            <a:ext cx="10341015"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83A9832-103E-45BA-9DB9-E963E6FF543F}"/>
              </a:ext>
            </a:extLst>
          </p:cNvPr>
          <p:cNvSpPr txBox="1"/>
          <p:nvPr/>
        </p:nvSpPr>
        <p:spPr>
          <a:xfrm>
            <a:off x="1923647" y="1948856"/>
            <a:ext cx="11935011"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a:t>Board President; Jim </a:t>
            </a:r>
            <a:r>
              <a:rPr lang="en-US" sz="2800" dirty="0" err="1"/>
              <a:t>Ybarrondo</a:t>
            </a:r>
            <a:r>
              <a:rPr lang="en-US" sz="2800" dirty="0"/>
              <a:t> (2 year term)</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Board 1st Vice; Ryan Butler (2 year term)</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Board Treasurer; Rory McLeod (2 year term)</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Nominations from the Floor for the Board?</a:t>
            </a:r>
          </a:p>
        </p:txBody>
      </p:sp>
    </p:spTree>
    <p:extLst>
      <p:ext uri="{BB962C8B-B14F-4D97-AF65-F5344CB8AC3E}">
        <p14:creationId xmlns:p14="http://schemas.microsoft.com/office/powerpoint/2010/main" val="4167449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CCA219-C6BA-4226-B1C6-5F356353B9D1}"/>
              </a:ext>
            </a:extLst>
          </p:cNvPr>
          <p:cNvSpPr txBox="1">
            <a:spLocks/>
          </p:cNvSpPr>
          <p:nvPr/>
        </p:nvSpPr>
        <p:spPr>
          <a:xfrm>
            <a:off x="946110" y="101301"/>
            <a:ext cx="10515600" cy="98039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US" dirty="0"/>
              <a:t>Canyon Ferry Crossing Owners Association Annual Meeting – 2024</a:t>
            </a:r>
          </a:p>
          <a:p>
            <a:r>
              <a:rPr lang="en-US" sz="3600" dirty="0"/>
              <a:t>Accomplishments, Initiatives and Course Corrections</a:t>
            </a:r>
          </a:p>
        </p:txBody>
      </p:sp>
      <p:pic>
        <p:nvPicPr>
          <p:cNvPr id="7" name="Picture 6">
            <a:extLst>
              <a:ext uri="{FF2B5EF4-FFF2-40B4-BE49-F238E27FC236}">
                <a16:creationId xmlns:a16="http://schemas.microsoft.com/office/drawing/2014/main" id="{0059FF38-55CC-4090-93E4-D4E5FBAA5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64" y="101301"/>
            <a:ext cx="841248" cy="1097280"/>
          </a:xfrm>
          <a:prstGeom prst="rect">
            <a:avLst/>
          </a:prstGeom>
        </p:spPr>
      </p:pic>
      <p:cxnSp>
        <p:nvCxnSpPr>
          <p:cNvPr id="8" name="Straight Connector 7">
            <a:extLst>
              <a:ext uri="{FF2B5EF4-FFF2-40B4-BE49-F238E27FC236}">
                <a16:creationId xmlns:a16="http://schemas.microsoft.com/office/drawing/2014/main" id="{38AE61CF-7736-4B80-A272-65928FC5F0C7}"/>
              </a:ext>
            </a:extLst>
          </p:cNvPr>
          <p:cNvCxnSpPr/>
          <p:nvPr/>
        </p:nvCxnSpPr>
        <p:spPr>
          <a:xfrm>
            <a:off x="1295400" y="1198581"/>
            <a:ext cx="10654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FCD2D8-6317-44B7-8A24-383BF4CB9CD7}"/>
              </a:ext>
            </a:extLst>
          </p:cNvPr>
          <p:cNvCxnSpPr>
            <a:cxnSpLocks/>
          </p:cNvCxnSpPr>
          <p:nvPr/>
        </p:nvCxnSpPr>
        <p:spPr>
          <a:xfrm>
            <a:off x="1469985" y="1120658"/>
            <a:ext cx="10341015"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83A9832-103E-45BA-9DB9-E963E6FF543F}"/>
              </a:ext>
            </a:extLst>
          </p:cNvPr>
          <p:cNvSpPr txBox="1"/>
          <p:nvPr/>
        </p:nvSpPr>
        <p:spPr>
          <a:xfrm>
            <a:off x="305356" y="1198581"/>
            <a:ext cx="11935011" cy="4832092"/>
          </a:xfrm>
          <a:prstGeom prst="rect">
            <a:avLst/>
          </a:prstGeom>
          <a:noFill/>
        </p:spPr>
        <p:txBody>
          <a:bodyPr wrap="square" rtlCol="0">
            <a:spAutoFit/>
          </a:bodyPr>
          <a:lstStyle/>
          <a:p>
            <a:r>
              <a:rPr lang="en-US" sz="2200" b="1" dirty="0"/>
              <a:t>Accomplishments and New Initiatives.  </a:t>
            </a:r>
            <a:endParaRPr lang="en-US" sz="2200" dirty="0"/>
          </a:p>
          <a:p>
            <a:pPr marL="285750" lvl="0" indent="-285750">
              <a:buFont typeface="Arial" panose="020B0604020202020204" pitchFamily="34" charset="0"/>
              <a:buChar char="•"/>
            </a:pPr>
            <a:r>
              <a:rPr lang="en-US" sz="2200" dirty="0"/>
              <a:t>Maintained our promise of transparency by posting all meeting dates, locations and minutes on the Association website.  </a:t>
            </a:r>
          </a:p>
          <a:p>
            <a:pPr marL="285750" lvl="0" indent="-285750">
              <a:buFont typeface="Arial" panose="020B0604020202020204" pitchFamily="34" charset="0"/>
              <a:buChar char="•"/>
            </a:pPr>
            <a:r>
              <a:rPr lang="en-US" sz="2200" dirty="0"/>
              <a:t>Road Paving on Wilderness Rd</a:t>
            </a:r>
          </a:p>
          <a:p>
            <a:pPr marL="285750" lvl="0" indent="-285750">
              <a:buFont typeface="Arial" panose="020B0604020202020204" pitchFamily="34" charset="0"/>
              <a:buChar char="•"/>
            </a:pPr>
            <a:r>
              <a:rPr lang="en-US" sz="2200" dirty="0"/>
              <a:t>Road Repair on Water Dance Dr</a:t>
            </a:r>
          </a:p>
          <a:p>
            <a:pPr marL="285750" lvl="0" indent="-285750">
              <a:buFont typeface="Arial" panose="020B0604020202020204" pitchFamily="34" charset="0"/>
              <a:buChar char="•"/>
            </a:pPr>
            <a:r>
              <a:rPr lang="en-US" sz="2200" dirty="0"/>
              <a:t>Road repair agreement on contractor construction damage</a:t>
            </a:r>
          </a:p>
          <a:p>
            <a:pPr marL="285750" lvl="0" indent="-285750">
              <a:buFont typeface="Arial" panose="020B0604020202020204" pitchFamily="34" charset="0"/>
              <a:buChar char="•"/>
            </a:pPr>
            <a:r>
              <a:rPr lang="en-US" sz="2200" dirty="0"/>
              <a:t>Converted finance records to </a:t>
            </a:r>
            <a:r>
              <a:rPr lang="en-US" sz="2200" dirty="0" err="1"/>
              <a:t>quickbook</a:t>
            </a:r>
            <a:r>
              <a:rPr lang="en-US" sz="2200" dirty="0"/>
              <a:t> online</a:t>
            </a:r>
          </a:p>
          <a:p>
            <a:pPr marL="285750" lvl="0" indent="-285750">
              <a:buFont typeface="Arial" panose="020B0604020202020204" pitchFamily="34" charset="0"/>
              <a:buChar char="•"/>
            </a:pPr>
            <a:r>
              <a:rPr lang="en-US" sz="2200" dirty="0"/>
              <a:t>Filed Lien on Property for Non Payment of Dues</a:t>
            </a:r>
          </a:p>
          <a:p>
            <a:pPr marL="285750" lvl="0" indent="-285750">
              <a:buFont typeface="Arial" panose="020B0604020202020204" pitchFamily="34" charset="0"/>
              <a:buChar char="•"/>
            </a:pPr>
            <a:r>
              <a:rPr lang="en-US" sz="2200" dirty="0"/>
              <a:t>Signs for No Trespassing</a:t>
            </a:r>
          </a:p>
          <a:p>
            <a:pPr marL="285750" lvl="0" indent="-285750">
              <a:buFont typeface="Arial" panose="020B0604020202020204" pitchFamily="34" charset="0"/>
              <a:buChar char="•"/>
            </a:pPr>
            <a:endParaRPr lang="en-US" sz="2200" dirty="0"/>
          </a:p>
          <a:p>
            <a:pPr marL="285750" lvl="0" indent="-285750">
              <a:buFont typeface="Arial" panose="020B0604020202020204" pitchFamily="34" charset="0"/>
              <a:buChar char="•"/>
            </a:pPr>
            <a:endParaRPr lang="en-US" sz="2200" dirty="0"/>
          </a:p>
          <a:p>
            <a:pPr marL="285750" lvl="0" indent="-285750">
              <a:buFont typeface="Arial" panose="020B0604020202020204" pitchFamily="34" charset="0"/>
              <a:buChar char="•"/>
            </a:pPr>
            <a:endParaRPr lang="en-US" sz="2200" dirty="0"/>
          </a:p>
          <a:p>
            <a:pPr lvl="0"/>
            <a:endParaRPr lang="en-US" sz="2200" dirty="0"/>
          </a:p>
          <a:p>
            <a:pPr marL="285750" lvl="0" indent="-285750">
              <a:buFont typeface="Arial" panose="020B0604020202020204" pitchFamily="34" charset="0"/>
              <a:buChar char="•"/>
            </a:pPr>
            <a:endParaRPr lang="en-US" sz="2200" dirty="0"/>
          </a:p>
        </p:txBody>
      </p:sp>
    </p:spTree>
    <p:extLst>
      <p:ext uri="{BB962C8B-B14F-4D97-AF65-F5344CB8AC3E}">
        <p14:creationId xmlns:p14="http://schemas.microsoft.com/office/powerpoint/2010/main" val="912388223"/>
      </p:ext>
    </p:extLst>
  </p:cSld>
  <p:clrMapOvr>
    <a:masterClrMapping/>
  </p:clrMapOvr>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1125</TotalTime>
  <Words>2000</Words>
  <Application>Microsoft Office PowerPoint</Application>
  <PresentationFormat>Widescreen</PresentationFormat>
  <Paragraphs>172</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Rory McLeod</dc:creator>
  <cp:lastModifiedBy>Mail Sync</cp:lastModifiedBy>
  <cp:revision>192</cp:revision>
  <cp:lastPrinted>2024-07-30T18:59:55Z</cp:lastPrinted>
  <dcterms:created xsi:type="dcterms:W3CDTF">2018-07-03T22:01:50Z</dcterms:created>
  <dcterms:modified xsi:type="dcterms:W3CDTF">2024-07-30T19:02:53Z</dcterms:modified>
</cp:coreProperties>
</file>